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6"/>
  </p:notesMasterIdLst>
  <p:sldIdLst>
    <p:sldId id="256" r:id="rId2"/>
    <p:sldId id="257" r:id="rId3"/>
    <p:sldId id="258" r:id="rId4"/>
    <p:sldId id="259" r:id="rId5"/>
    <p:sldId id="260" r:id="rId6"/>
    <p:sldId id="261" r:id="rId7"/>
    <p:sldId id="392" r:id="rId8"/>
    <p:sldId id="393" r:id="rId9"/>
    <p:sldId id="397" r:id="rId10"/>
    <p:sldId id="265" r:id="rId11"/>
    <p:sldId id="266" r:id="rId12"/>
    <p:sldId id="398" r:id="rId13"/>
    <p:sldId id="268" r:id="rId14"/>
    <p:sldId id="269" r:id="rId15"/>
    <p:sldId id="271" r:id="rId16"/>
    <p:sldId id="270" r:id="rId17"/>
    <p:sldId id="273" r:id="rId18"/>
    <p:sldId id="274" r:id="rId19"/>
    <p:sldId id="279" r:id="rId20"/>
    <p:sldId id="399" r:id="rId21"/>
    <p:sldId id="275" r:id="rId22"/>
    <p:sldId id="276" r:id="rId23"/>
    <p:sldId id="280" r:id="rId24"/>
    <p:sldId id="368" r:id="rId25"/>
    <p:sldId id="361" r:id="rId26"/>
    <p:sldId id="363" r:id="rId27"/>
    <p:sldId id="366" r:id="rId28"/>
    <p:sldId id="365" r:id="rId29"/>
    <p:sldId id="367" r:id="rId30"/>
    <p:sldId id="369" r:id="rId31"/>
    <p:sldId id="370" r:id="rId32"/>
    <p:sldId id="371" r:id="rId33"/>
    <p:sldId id="373" r:id="rId34"/>
    <p:sldId id="380" r:id="rId35"/>
    <p:sldId id="375" r:id="rId36"/>
    <p:sldId id="374" r:id="rId37"/>
    <p:sldId id="281" r:id="rId38"/>
    <p:sldId id="282" r:id="rId39"/>
    <p:sldId id="284" r:id="rId40"/>
    <p:sldId id="285" r:id="rId41"/>
    <p:sldId id="286" r:id="rId42"/>
    <p:sldId id="287" r:id="rId43"/>
    <p:sldId id="288" r:id="rId44"/>
    <p:sldId id="289" r:id="rId45"/>
    <p:sldId id="290" r:id="rId46"/>
    <p:sldId id="291" r:id="rId47"/>
    <p:sldId id="292" r:id="rId48"/>
    <p:sldId id="400" r:id="rId49"/>
    <p:sldId id="277" r:id="rId50"/>
    <p:sldId id="293" r:id="rId51"/>
    <p:sldId id="294" r:id="rId52"/>
    <p:sldId id="359" r:id="rId53"/>
    <p:sldId id="381" r:id="rId54"/>
    <p:sldId id="383" r:id="rId55"/>
    <p:sldId id="384" r:id="rId56"/>
    <p:sldId id="385" r:id="rId57"/>
    <p:sldId id="386" r:id="rId58"/>
    <p:sldId id="387" r:id="rId59"/>
    <p:sldId id="388" r:id="rId60"/>
    <p:sldId id="390" r:id="rId61"/>
    <p:sldId id="389" r:id="rId62"/>
    <p:sldId id="401"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402" r:id="rId117"/>
    <p:sldId id="350" r:id="rId118"/>
    <p:sldId id="351" r:id="rId119"/>
    <p:sldId id="352" r:id="rId120"/>
    <p:sldId id="353" r:id="rId121"/>
    <p:sldId id="354" r:id="rId122"/>
    <p:sldId id="355" r:id="rId123"/>
    <p:sldId id="356" r:id="rId124"/>
    <p:sldId id="357" r:id="rId125"/>
  </p:sldIdLst>
  <p:sldSz cx="13004800" cy="9753600"/>
  <p:notesSz cx="6858000" cy="9144000"/>
  <p:embeddedFontLst>
    <p:embeddedFont>
      <p:font typeface="Helvetica Neue" panose="02020500000000000000" charset="0"/>
      <p:regular r:id="rId127"/>
      <p:bold r:id="rId128"/>
      <p:italic r:id="rId129"/>
      <p:boldItalic r:id="rId130"/>
    </p:embeddedFont>
    <p:embeddedFont>
      <p:font typeface="Helvetica Neue Light" panose="02020500000000000000"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5" roundtripDataSignature="AMtx7mjy7PdTvorV+jux3nft7nd77XDo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4" d="100"/>
          <a:sy n="84" d="100"/>
        </p:scale>
        <p:origin x="1380"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customschemas.google.com/relationships/presentationmetadata" Target="meta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4" name="Google Shape;5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3" name="Google Shape;1173;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9" name="Google Shape;117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6" name="Google Shape;1186;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2CD5E63-D41F-1599-4F46-D65800A5516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FB585CC8-561C-1E16-2D62-9C20301C9FC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262258C-BBDE-2642-0F7F-4A0EFD661B3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36562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9" name="Google Shape;1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5" name="Google Shape;1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8" name="Google Shape;15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It is easy to forget which directory you’re in and accidentally write to the wrong file or copy over files you don’t mean to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2" name="Google Shape;17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Distributed:</a:t>
            </a:r>
          </a:p>
          <a:p>
            <a:pPr marL="0" lvl="0" indent="0" algn="l" rtl="0">
              <a:lnSpc>
                <a:spcPct val="117999"/>
              </a:lnSpc>
              <a:spcBef>
                <a:spcPts val="0"/>
              </a:spcBef>
              <a:spcAft>
                <a:spcPts val="0"/>
              </a:spcAft>
              <a:buSzPts val="1400"/>
              <a:buNone/>
            </a:pPr>
            <a:r>
              <a:rPr lang="en-US" dirty="0"/>
              <a:t>It does not rely on aa central server to store all versions of a project file. Instead, </a:t>
            </a:r>
            <a:r>
              <a:rPr lang="en-US" altLang="zh-TW" dirty="0"/>
              <a:t>developer has a </a:t>
            </a:r>
            <a:r>
              <a:rPr lang="en-US" altLang="zh-TW" b="1" dirty="0"/>
              <a:t>complete copy</a:t>
            </a:r>
            <a:r>
              <a:rPr lang="en-US" altLang="zh-TW" dirty="0"/>
              <a:t> of the repository, including its entire history.</a:t>
            </a:r>
            <a:endParaRPr lang="en-US" dirty="0"/>
          </a:p>
        </p:txBody>
      </p:sp>
      <p:sp>
        <p:nvSpPr>
          <p:cNvPr id="179" name="Google Shape;17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54BE379-1C57-003A-8C7C-D8BDA60CC421}"/>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2052FB67-1917-3D5E-6558-FCBF8007F85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2FAB3B7E-FEA1-261D-7E3A-DAD758474D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2278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6" name="Google Shape;18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3" name="Google Shape;19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1" name="Google Shape;25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B131927-9590-6C34-3356-63FE7584E004}"/>
            </a:ext>
          </a:extLst>
        </p:cNvPr>
        <p:cNvGrpSpPr/>
        <p:nvPr/>
      </p:nvGrpSpPr>
      <p:grpSpPr>
        <a:xfrm>
          <a:off x="0" y="0"/>
          <a:ext cx="0" cy="0"/>
          <a:chOff x="0" y="0"/>
          <a:chExt cx="0" cy="0"/>
        </a:xfrm>
      </p:grpSpPr>
      <p:sp>
        <p:nvSpPr>
          <p:cNvPr id="408" name="Google Shape;408;p36:notes">
            <a:extLst>
              <a:ext uri="{FF2B5EF4-FFF2-40B4-BE49-F238E27FC236}">
                <a16:creationId xmlns:a16="http://schemas.microsoft.com/office/drawing/2014/main" id="{D826B2D6-DEBF-2C2E-D8AE-790577137E6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a:extLst>
              <a:ext uri="{FF2B5EF4-FFF2-40B4-BE49-F238E27FC236}">
                <a16:creationId xmlns:a16="http://schemas.microsoft.com/office/drawing/2014/main" id="{8250EDC8-9B7D-A32D-EBB8-4D4CE4AF67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7711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8" name="Google Shape;25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3" name="Google Shape;27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4" name="Google Shape;31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6" name="Google Shape;33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4" name="Google Shape;3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2" name="Google Shape;37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8" name="Google Shape;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4" name="Google Shape;39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16" name="Google Shape;41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36" name="Google Shape;43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0" name="Google Shape;45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38B2EAA-4C58-909B-3E85-DDF2C477855F}"/>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4457C4BE-84F2-BDFF-04C8-85E3D1039A7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06DD6D5A-0ED9-6FE0-42F8-45490474F4B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1626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4" name="Google Shape;21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65" name="Google Shape;46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74" name="Google Shape;4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942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7E9BD2E-AACD-4FF6-5307-D57DE0D5DC6B}"/>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5BBC01E7-9D03-7F8B-62DE-F00800D0E6E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A91ADEC-DA51-0901-FD29-1A0A90CEBF1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9059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0" name="Google Shape;49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7" name="Google Shape;49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04" name="Google Shape;50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22" name="Google Shape;52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39" name="Google Shape;53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63" name="Google Shape;56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92" name="Google Shape;59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2" name="Google Shape;62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69857ff8b4_1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8" name="Google Shape;628;g269857ff8b4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69857ff8b4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4" name="Google Shape;654;g269857ff8b4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0" name="Google Shape;6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7" name="Google Shape;66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76" name="Google Shape;67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08" name="Google Shape;70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37" name="Google Shape;73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64" name="Google Shape;76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98" name="Google Shape;79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05" name="Google Shape;80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2" name="Google Shape;81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9" name="Google Shape;8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9" name="Google Shape;819;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7" name="Google Shape;82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34" name="Google Shape;83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42" name="Google Shape;84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0" name="Google Shape;85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8" name="Google Shape;85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5" name="Google Shape;865;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2" name="Google Shape;872;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79" name="Google Shape;879;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69857ff8b4_1_1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88" name="Google Shape;888;g269857ff8b4_1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FFB2F26-AA67-1222-CF5D-035F6893C0D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6B836FE7-4FD5-C0CD-69E7-E348F9D8ADE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BE773104-CE3E-E3E8-6F9F-44FA6966F4C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87265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03" name="Google Shape;90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15" name="Google Shape;915;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24" name="Google Shape;924;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3" name="Google Shape;933;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40" name="Google Shape;94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2" name="Google Shape;952;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61" name="Google Shape;961;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76" name="Google Shape;97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83" name="Google Shape;98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98" name="Google Shape;998;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7208CB4-8282-E4B0-6CC3-D5ADADAA0779}"/>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C15A1C53-1714-0FAE-6C82-65D044EBDC4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A80D22B5-CF75-1FF1-63A6-09333E73B11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0120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07" name="Google Shape;100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4" name="Google Shape;1014;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24" name="Google Shape;102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31" name="Google Shape;103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0" name="Google Shape;1040;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9" name="Google Shape;1049;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69857ff8b4_1_1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2" name="Google Shape;1062;g269857ff8b4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9857ff8b4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5" name="Google Shape;1075;g269857ff8b4_1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4" name="Google Shape;108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6" name="Google Shape;1096;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 name="Google Shape;1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05" name="Google Shape;1105;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2" name="Google Shape;1112;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9" name="Google Shape;111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26" name="Google Shape;1126;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AAF55F3-C6AC-F6D2-B480-8D5A2A85C457}"/>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D339556F-1940-D1F0-2FFC-324AC346347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BE53FAC-7EE3-E316-E721-FC62A1BF38A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53667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2" name="Google Shape;1142;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9" name="Google Shape;1149;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55" name="Google Shape;11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1" name="Google Shape;1161;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7" name="Google Shape;1167;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大標題與副標題" type="title">
  <p:cSld name="TITLE">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1270000" y="1638300"/>
            <a:ext cx="10464800" cy="33020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103"/>
          <p:cNvSpPr txBox="1">
            <a:spLocks noGrp="1"/>
          </p:cNvSpPr>
          <p:nvPr>
            <p:ph type="body" idx="1"/>
          </p:nvPr>
        </p:nvSpPr>
        <p:spPr>
          <a:xfrm>
            <a:off x="1270000" y="50292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2" name="Google Shape;12;p10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大標題、項目符號與照片">
  <p:cSld name="大標題、項目符號與照片">
    <p:spTree>
      <p:nvGrpSpPr>
        <p:cNvPr id="1" name="Shape 42"/>
        <p:cNvGrpSpPr/>
        <p:nvPr/>
      </p:nvGrpSpPr>
      <p:grpSpPr>
        <a:xfrm>
          <a:off x="0" y="0"/>
          <a:ext cx="0" cy="0"/>
          <a:chOff x="0" y="0"/>
          <a:chExt cx="0" cy="0"/>
        </a:xfrm>
      </p:grpSpPr>
      <p:sp>
        <p:nvSpPr>
          <p:cNvPr id="43" name="Google Shape;43;p112"/>
          <p:cNvSpPr>
            <a:spLocks noGrp="1"/>
          </p:cNvSpPr>
          <p:nvPr>
            <p:ph type="pic" idx="2"/>
          </p:nvPr>
        </p:nvSpPr>
        <p:spPr>
          <a:xfrm>
            <a:off x="6718300" y="2603500"/>
            <a:ext cx="5334000" cy="6286500"/>
          </a:xfrm>
          <a:prstGeom prst="rect">
            <a:avLst/>
          </a:prstGeom>
          <a:noFill/>
          <a:ln>
            <a:noFill/>
          </a:ln>
        </p:spPr>
      </p:sp>
      <p:sp>
        <p:nvSpPr>
          <p:cNvPr id="44" name="Google Shape;44;p11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5" name="Google Shape;45;p11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61950" algn="l">
              <a:lnSpc>
                <a:spcPct val="100000"/>
              </a:lnSpc>
              <a:spcBef>
                <a:spcPts val="3200"/>
              </a:spcBef>
              <a:spcAft>
                <a:spcPts val="0"/>
              </a:spcAft>
              <a:buClr>
                <a:srgbClr val="000000"/>
              </a:buClr>
              <a:buSzPts val="2100"/>
              <a:buFont typeface="Helvetica Neue"/>
              <a:buChar char="•"/>
              <a:defRPr sz="2800"/>
            </a:lvl1pPr>
            <a:lvl2pPr marL="914400" lvl="1" indent="-361950" algn="l">
              <a:lnSpc>
                <a:spcPct val="100000"/>
              </a:lnSpc>
              <a:spcBef>
                <a:spcPts val="3200"/>
              </a:spcBef>
              <a:spcAft>
                <a:spcPts val="0"/>
              </a:spcAft>
              <a:buClr>
                <a:srgbClr val="000000"/>
              </a:buClr>
              <a:buSzPts val="2100"/>
              <a:buFont typeface="Helvetica Neue"/>
              <a:buChar char="•"/>
              <a:defRPr sz="2800"/>
            </a:lvl2pPr>
            <a:lvl3pPr marL="1371600" lvl="2" indent="-361950" algn="l">
              <a:lnSpc>
                <a:spcPct val="100000"/>
              </a:lnSpc>
              <a:spcBef>
                <a:spcPts val="3200"/>
              </a:spcBef>
              <a:spcAft>
                <a:spcPts val="0"/>
              </a:spcAft>
              <a:buClr>
                <a:srgbClr val="000000"/>
              </a:buClr>
              <a:buSzPts val="2100"/>
              <a:buFont typeface="Helvetica Neue"/>
              <a:buChar char="•"/>
              <a:defRPr sz="2800"/>
            </a:lvl3pPr>
            <a:lvl4pPr marL="1828800" lvl="3" indent="-361950" algn="l">
              <a:lnSpc>
                <a:spcPct val="100000"/>
              </a:lnSpc>
              <a:spcBef>
                <a:spcPts val="3200"/>
              </a:spcBef>
              <a:spcAft>
                <a:spcPts val="0"/>
              </a:spcAft>
              <a:buClr>
                <a:srgbClr val="000000"/>
              </a:buClr>
              <a:buSzPts val="2100"/>
              <a:buFont typeface="Helvetica Neue"/>
              <a:buChar char="•"/>
              <a:defRPr sz="2800"/>
            </a:lvl4pPr>
            <a:lvl5pPr marL="2286000" lvl="4" indent="-361950" algn="l">
              <a:lnSpc>
                <a:spcPct val="100000"/>
              </a:lnSpc>
              <a:spcBef>
                <a:spcPts val="3200"/>
              </a:spcBef>
              <a:spcAft>
                <a:spcPts val="0"/>
              </a:spcAft>
              <a:buClr>
                <a:srgbClr val="000000"/>
              </a:buClr>
              <a:buSzPts val="2100"/>
              <a:buFont typeface="Helvetica Neue"/>
              <a:buChar char="•"/>
              <a:defRPr sz="28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46" name="Google Shape;46;p11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照片 - 一頁三張">
  <p:cSld name="照片 - 一頁三張">
    <p:spTree>
      <p:nvGrpSpPr>
        <p:cNvPr id="1" name="Shape 47"/>
        <p:cNvGrpSpPr/>
        <p:nvPr/>
      </p:nvGrpSpPr>
      <p:grpSpPr>
        <a:xfrm>
          <a:off x="0" y="0"/>
          <a:ext cx="0" cy="0"/>
          <a:chOff x="0" y="0"/>
          <a:chExt cx="0" cy="0"/>
        </a:xfrm>
      </p:grpSpPr>
      <p:sp>
        <p:nvSpPr>
          <p:cNvPr id="48" name="Google Shape;48;p113"/>
          <p:cNvSpPr>
            <a:spLocks noGrp="1"/>
          </p:cNvSpPr>
          <p:nvPr>
            <p:ph type="pic" idx="2"/>
          </p:nvPr>
        </p:nvSpPr>
        <p:spPr>
          <a:xfrm>
            <a:off x="6718300" y="5092700"/>
            <a:ext cx="5334000" cy="3771900"/>
          </a:xfrm>
          <a:prstGeom prst="rect">
            <a:avLst/>
          </a:prstGeom>
          <a:noFill/>
          <a:ln>
            <a:noFill/>
          </a:ln>
        </p:spPr>
      </p:sp>
      <p:sp>
        <p:nvSpPr>
          <p:cNvPr id="49" name="Google Shape;49;p113"/>
          <p:cNvSpPr>
            <a:spLocks noGrp="1"/>
          </p:cNvSpPr>
          <p:nvPr>
            <p:ph type="pic" idx="3"/>
          </p:nvPr>
        </p:nvSpPr>
        <p:spPr>
          <a:xfrm>
            <a:off x="6724518" y="889000"/>
            <a:ext cx="5334002" cy="3771900"/>
          </a:xfrm>
          <a:prstGeom prst="rect">
            <a:avLst/>
          </a:prstGeom>
          <a:noFill/>
          <a:ln>
            <a:noFill/>
          </a:ln>
        </p:spPr>
      </p:sp>
      <p:sp>
        <p:nvSpPr>
          <p:cNvPr id="50" name="Google Shape;50;p113"/>
          <p:cNvSpPr>
            <a:spLocks noGrp="1"/>
          </p:cNvSpPr>
          <p:nvPr>
            <p:ph type="pic" idx="4"/>
          </p:nvPr>
        </p:nvSpPr>
        <p:spPr>
          <a:xfrm>
            <a:off x="952500" y="889000"/>
            <a:ext cx="5334000" cy="7975600"/>
          </a:xfrm>
          <a:prstGeom prst="rect">
            <a:avLst/>
          </a:prstGeom>
          <a:noFill/>
          <a:ln>
            <a:noFill/>
          </a:ln>
        </p:spPr>
      </p:sp>
      <p:sp>
        <p:nvSpPr>
          <p:cNvPr id="51" name="Google Shape;51;p1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大標題與項目符號" type="tx">
  <p:cSld name="TITLE_AND_BODY">
    <p:spTree>
      <p:nvGrpSpPr>
        <p:cNvPr id="1" name="Shape 13"/>
        <p:cNvGrpSpPr/>
        <p:nvPr/>
      </p:nvGrpSpPr>
      <p:grpSpPr>
        <a:xfrm>
          <a:off x="0" y="0"/>
          <a:ext cx="0" cy="0"/>
          <a:chOff x="0" y="0"/>
          <a:chExt cx="0" cy="0"/>
        </a:xfrm>
      </p:grpSpPr>
      <p:sp>
        <p:nvSpPr>
          <p:cNvPr id="14" name="Google Shape;14;p10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10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6" name="Google Shape;16;p10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大標題 - 中央">
  <p:cSld name="大標題 - 中央">
    <p:spTree>
      <p:nvGrpSpPr>
        <p:cNvPr id="1" name="Shape 17"/>
        <p:cNvGrpSpPr/>
        <p:nvPr/>
      </p:nvGrpSpPr>
      <p:grpSpPr>
        <a:xfrm>
          <a:off x="0" y="0"/>
          <a:ext cx="0" cy="0"/>
          <a:chOff x="0" y="0"/>
          <a:chExt cx="0" cy="0"/>
        </a:xfrm>
      </p:grpSpPr>
      <p:sp>
        <p:nvSpPr>
          <p:cNvPr id="18" name="Google Shape;18;p105"/>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 name="Google Shape;19;p10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20"/>
        <p:cNvGrpSpPr/>
        <p:nvPr/>
      </p:nvGrpSpPr>
      <p:grpSpPr>
        <a:xfrm>
          <a:off x="0" y="0"/>
          <a:ext cx="0" cy="0"/>
          <a:chOff x="0" y="0"/>
          <a:chExt cx="0" cy="0"/>
        </a:xfrm>
      </p:grpSpPr>
      <p:sp>
        <p:nvSpPr>
          <p:cNvPr id="21" name="Google Shape;21;p10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名言語錄">
  <p:cSld name="名言語錄">
    <p:spTree>
      <p:nvGrpSpPr>
        <p:cNvPr id="1" name="Shape 22"/>
        <p:cNvGrpSpPr/>
        <p:nvPr/>
      </p:nvGrpSpPr>
      <p:grpSpPr>
        <a:xfrm>
          <a:off x="0" y="0"/>
          <a:ext cx="0" cy="0"/>
          <a:chOff x="0" y="0"/>
          <a:chExt cx="0" cy="0"/>
        </a:xfrm>
      </p:grpSpPr>
      <p:sp>
        <p:nvSpPr>
          <p:cNvPr id="23" name="Google Shape;23;p107"/>
          <p:cNvSpPr txBox="1">
            <a:spLocks noGrp="1"/>
          </p:cNvSpPr>
          <p:nvPr>
            <p:ph type="body" idx="1"/>
          </p:nvPr>
        </p:nvSpPr>
        <p:spPr>
          <a:xfrm>
            <a:off x="1270000" y="6362700"/>
            <a:ext cx="10464800" cy="4699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914400" lvl="1"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2pPr>
            <a:lvl3pPr marL="1371600" lvl="2"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3pPr>
            <a:lvl4pPr marL="1828800" lvl="3"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4pPr>
            <a:lvl5pPr marL="2286000" lvl="4"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4" name="Google Shape;24;p107"/>
          <p:cNvSpPr txBox="1">
            <a:spLocks noGrp="1"/>
          </p:cNvSpPr>
          <p:nvPr>
            <p:ph type="body" idx="2"/>
          </p:nvPr>
        </p:nvSpPr>
        <p:spPr>
          <a:xfrm>
            <a:off x="1270000" y="4267200"/>
            <a:ext cx="10464800" cy="685800"/>
          </a:xfrm>
          <a:prstGeom prst="rect">
            <a:avLst/>
          </a:prstGeom>
          <a:noFill/>
          <a:ln>
            <a:noFill/>
          </a:ln>
        </p:spPr>
        <p:txBody>
          <a:bodyPr spcFirstLastPara="1" wrap="square" lIns="50800" tIns="50800" rIns="50800" bIns="50800" anchor="ctr"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5" name="Google Shape;25;p10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項目符號">
  <p:cSld name="項目符號">
    <p:spTree>
      <p:nvGrpSpPr>
        <p:cNvPr id="1" name="Shape 26"/>
        <p:cNvGrpSpPr/>
        <p:nvPr/>
      </p:nvGrpSpPr>
      <p:grpSpPr>
        <a:xfrm>
          <a:off x="0" y="0"/>
          <a:ext cx="0" cy="0"/>
          <a:chOff x="0" y="0"/>
          <a:chExt cx="0" cy="0"/>
        </a:xfrm>
      </p:grpSpPr>
      <p:sp>
        <p:nvSpPr>
          <p:cNvPr id="27" name="Google Shape;27;p108"/>
          <p:cNvSpPr txBox="1">
            <a:spLocks noGrp="1"/>
          </p:cNvSpPr>
          <p:nvPr>
            <p:ph type="body" idx="1"/>
          </p:nvPr>
        </p:nvSpPr>
        <p:spPr>
          <a:xfrm>
            <a:off x="952500" y="1270000"/>
            <a:ext cx="11099800" cy="72136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8" name="Google Shape;28;p10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照片 - 水平">
  <p:cSld name="照片 - 水平">
    <p:spTree>
      <p:nvGrpSpPr>
        <p:cNvPr id="1" name="Shape 29"/>
        <p:cNvGrpSpPr/>
        <p:nvPr/>
      </p:nvGrpSpPr>
      <p:grpSpPr>
        <a:xfrm>
          <a:off x="0" y="0"/>
          <a:ext cx="0" cy="0"/>
          <a:chOff x="0" y="0"/>
          <a:chExt cx="0" cy="0"/>
        </a:xfrm>
      </p:grpSpPr>
      <p:sp>
        <p:nvSpPr>
          <p:cNvPr id="30" name="Google Shape;30;p109"/>
          <p:cNvSpPr>
            <a:spLocks noGrp="1"/>
          </p:cNvSpPr>
          <p:nvPr>
            <p:ph type="pic" idx="2"/>
          </p:nvPr>
        </p:nvSpPr>
        <p:spPr>
          <a:xfrm>
            <a:off x="1606550" y="635000"/>
            <a:ext cx="9779000" cy="5918200"/>
          </a:xfrm>
          <a:prstGeom prst="rect">
            <a:avLst/>
          </a:prstGeom>
          <a:noFill/>
          <a:ln>
            <a:noFill/>
          </a:ln>
        </p:spPr>
      </p:sp>
      <p:sp>
        <p:nvSpPr>
          <p:cNvPr id="31" name="Google Shape;31;p109"/>
          <p:cNvSpPr txBox="1">
            <a:spLocks noGrp="1"/>
          </p:cNvSpPr>
          <p:nvPr>
            <p:ph type="title"/>
          </p:nvPr>
        </p:nvSpPr>
        <p:spPr>
          <a:xfrm>
            <a:off x="1270000" y="6718300"/>
            <a:ext cx="10464800" cy="14224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109"/>
          <p:cNvSpPr txBox="1">
            <a:spLocks noGrp="1"/>
          </p:cNvSpPr>
          <p:nvPr>
            <p:ph type="body" idx="1"/>
          </p:nvPr>
        </p:nvSpPr>
        <p:spPr>
          <a:xfrm>
            <a:off x="1270000" y="81915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3" name="Google Shape;33;p109"/>
          <p:cNvSpPr txBox="1">
            <a:spLocks noGrp="1"/>
          </p:cNvSpPr>
          <p:nvPr>
            <p:ph type="sldNum" idx="12"/>
          </p:nvPr>
        </p:nvSpPr>
        <p:spPr>
          <a:xfrm>
            <a:off x="6311798" y="924560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照片 - 直式">
  <p:cSld name="照片 - 直式">
    <p:spTree>
      <p:nvGrpSpPr>
        <p:cNvPr id="1" name="Shape 34"/>
        <p:cNvGrpSpPr/>
        <p:nvPr/>
      </p:nvGrpSpPr>
      <p:grpSpPr>
        <a:xfrm>
          <a:off x="0" y="0"/>
          <a:ext cx="0" cy="0"/>
          <a:chOff x="0" y="0"/>
          <a:chExt cx="0" cy="0"/>
        </a:xfrm>
      </p:grpSpPr>
      <p:sp>
        <p:nvSpPr>
          <p:cNvPr id="35" name="Google Shape;35;p110"/>
          <p:cNvSpPr>
            <a:spLocks noGrp="1"/>
          </p:cNvSpPr>
          <p:nvPr>
            <p:ph type="pic" idx="2"/>
          </p:nvPr>
        </p:nvSpPr>
        <p:spPr>
          <a:xfrm>
            <a:off x="6718300" y="635000"/>
            <a:ext cx="5334000" cy="8229600"/>
          </a:xfrm>
          <a:prstGeom prst="rect">
            <a:avLst/>
          </a:prstGeom>
          <a:noFill/>
          <a:ln>
            <a:noFill/>
          </a:ln>
        </p:spPr>
      </p:sp>
      <p:sp>
        <p:nvSpPr>
          <p:cNvPr id="36" name="Google Shape;36;p110"/>
          <p:cNvSpPr txBox="1">
            <a:spLocks noGrp="1"/>
          </p:cNvSpPr>
          <p:nvPr>
            <p:ph type="title"/>
          </p:nvPr>
        </p:nvSpPr>
        <p:spPr>
          <a:xfrm>
            <a:off x="952500" y="635000"/>
            <a:ext cx="5334000" cy="39878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7" name="Google Shape;37;p110"/>
          <p:cNvSpPr txBox="1">
            <a:spLocks noGrp="1"/>
          </p:cNvSpPr>
          <p:nvPr>
            <p:ph type="body" idx="1"/>
          </p:nvPr>
        </p:nvSpPr>
        <p:spPr>
          <a:xfrm>
            <a:off x="952500" y="4762500"/>
            <a:ext cx="5334000" cy="41021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8" name="Google Shape;38;p1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39"/>
        <p:cNvGrpSpPr/>
        <p:nvPr/>
      </p:nvGrpSpPr>
      <p:grpSpPr>
        <a:xfrm>
          <a:off x="0" y="0"/>
          <a:ext cx="0" cy="0"/>
          <a:chOff x="0" y="0"/>
          <a:chExt cx="0" cy="0"/>
        </a:xfrm>
      </p:grpSpPr>
      <p:sp>
        <p:nvSpPr>
          <p:cNvPr id="40" name="Google Shape;40;p11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11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0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marR="0" lvl="0"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1pPr>
            <a:lvl2pPr marL="914400" marR="0" lvl="1"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2pPr>
            <a:lvl3pPr marL="1371600" marR="0" lvl="2"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3pPr>
            <a:lvl4pPr marL="1828800" marR="0" lvl="3"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4pPr>
            <a:lvl5pPr marL="2286000" marR="0" lvl="4"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5pPr>
            <a:lvl6pPr marL="2743200" marR="0" lvl="5"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6pPr>
            <a:lvl7pPr marL="3200400" marR="0" lvl="6"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7pPr>
            <a:lvl8pPr marL="3657600" marR="0" lvl="7"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8pPr>
            <a:lvl9pPr marL="4114800" marR="0" lvl="8"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0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pcottle.github.io/learnGitBranching/"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hyperlink" Target="http://www.slideshare.net/littlebtc/git-5528339" TargetMode="External"/><Relationship Id="rId4" Type="http://schemas.openxmlformats.org/officeDocument/2006/relationships/hyperlink" Target="http://git-scm.com/book/"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hwu10.cs.nthu.edu.tw/courses/software-studio/2024-spring"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idx="4294967295"/>
          </p:nvPr>
        </p:nvSpPr>
        <p:spPr>
          <a:xfrm>
            <a:off x="1155700" y="1803400"/>
            <a:ext cx="10909300" cy="3606800"/>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Lab 0</a:t>
            </a:r>
            <a:r>
              <a:rPr lang="en-US" sz="5700"/>
              <a:t>0</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How to Survive &amp;</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Introduction to Git</a:t>
            </a:r>
            <a:endParaRPr sz="8000" b="0" i="0" u="none" strike="noStrike" cap="none">
              <a:solidFill>
                <a:srgbClr val="000000"/>
              </a:solidFill>
              <a:latin typeface="Helvetica Neue"/>
              <a:ea typeface="Helvetica Neue"/>
              <a:cs typeface="Helvetica Neue"/>
              <a:sym typeface="Helvetica Neue"/>
            </a:endParaRPr>
          </a:p>
        </p:txBody>
      </p:sp>
      <p:sp>
        <p:nvSpPr>
          <p:cNvPr id="57" name="Google Shape;57;p1"/>
          <p:cNvSpPr txBox="1">
            <a:spLocks noGrp="1"/>
          </p:cNvSpPr>
          <p:nvPr>
            <p:ph type="subTitle" idx="4294967295"/>
          </p:nvPr>
        </p:nvSpPr>
        <p:spPr>
          <a:xfrm>
            <a:off x="1028700" y="6697133"/>
            <a:ext cx="11163300" cy="2209801"/>
          </a:xfrm>
          <a:prstGeom prst="rect">
            <a:avLst/>
          </a:prstGeom>
          <a:noFill/>
          <a:ln>
            <a:noFill/>
          </a:ln>
        </p:spPr>
        <p:txBody>
          <a:bodyPr spcFirstLastPara="1" wrap="square" lIns="50800" tIns="50800" rIns="50800" bIns="50800" anchor="t" anchorCtr="0">
            <a:normAutofit/>
          </a:bodyPr>
          <a:lstStyle/>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Software Studio</a:t>
            </a:r>
            <a:endParaRPr sz="32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DataLab, CS, NTHU</a:t>
            </a:r>
            <a:endParaRPr sz="3600" b="0" i="0" u="none" strike="noStrike" cap="none">
              <a:solidFill>
                <a:srgbClr val="000000"/>
              </a:solidFill>
              <a:latin typeface="Helvetica Neue"/>
              <a:ea typeface="Helvetica Neue"/>
              <a:cs typeface="Helvetica Neue"/>
              <a:sym typeface="Helvetica Neue"/>
            </a:endParaRPr>
          </a:p>
        </p:txBody>
      </p:sp>
      <p:sp>
        <p:nvSpPr>
          <p:cNvPr id="58" name="Google Shape;58;p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The Policy of Labs</a:t>
            </a:r>
            <a:endParaRPr/>
          </a:p>
        </p:txBody>
      </p:sp>
      <p:sp>
        <p:nvSpPr>
          <p:cNvPr id="121" name="Google Shape;121;p9"/>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b="1" u="sng"/>
              <a:t>All labs need to be submitted to GitLab.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Late submission will </a:t>
            </a:r>
            <a:r>
              <a:rPr lang="en-US" b="1">
                <a:solidFill>
                  <a:srgbClr val="FF2712"/>
                </a:solidFill>
              </a:rPr>
              <a:t>not</a:t>
            </a:r>
            <a:r>
              <a:rPr lang="en-US" sz="3600" b="0" i="0" u="none" strike="noStrike" cap="none">
                <a:solidFill>
                  <a:srgbClr val="000000"/>
                </a:solidFill>
                <a:latin typeface="Helvetica Neue"/>
                <a:ea typeface="Helvetica Neue"/>
                <a:cs typeface="Helvetica Neue"/>
                <a:sym typeface="Helvetica Neue"/>
              </a:rPr>
              <a:t> be accepted.</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Plagiarism will not be tolerated.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we find you copy someone’s code, you will get </a:t>
            </a:r>
            <a:r>
              <a:rPr lang="en-US" b="1">
                <a:solidFill>
                  <a:srgbClr val="FF2712"/>
                </a:solidFill>
              </a:rPr>
              <a:t>0 point</a:t>
            </a:r>
            <a:r>
              <a:rPr lang="en-US" b="1"/>
              <a:t> </a:t>
            </a:r>
            <a:r>
              <a:rPr lang="en-US" sz="3600" b="0" i="0" u="none" strike="noStrike" cap="none">
                <a:solidFill>
                  <a:srgbClr val="000000"/>
                </a:solidFill>
                <a:latin typeface="Helvetica Neue"/>
                <a:ea typeface="Helvetica Neue"/>
                <a:cs typeface="Helvetica Neue"/>
                <a:sym typeface="Helvetica Neue"/>
              </a:rPr>
              <a:t>for that 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Grading</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lab ends gets 100% score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a:t>
            </a:r>
            <a:r>
              <a:rPr lang="en-US" b="1">
                <a:solidFill>
                  <a:srgbClr val="FF2712"/>
                </a:solidFill>
              </a:rPr>
              <a:t>11:59pm</a:t>
            </a:r>
            <a:r>
              <a:rPr lang="en-US" sz="3600" b="0" i="0" u="none" strike="noStrike" cap="none">
                <a:solidFill>
                  <a:srgbClr val="000000"/>
                </a:solidFill>
                <a:latin typeface="Helvetica Neue"/>
                <a:ea typeface="Helvetica Neue"/>
                <a:cs typeface="Helvetica Neue"/>
                <a:sym typeface="Helvetica Neue"/>
              </a:rPr>
              <a:t> gets 60% score</a:t>
            </a:r>
            <a:endParaRPr/>
          </a:p>
        </p:txBody>
      </p:sp>
      <p:sp>
        <p:nvSpPr>
          <p:cNvPr id="122" name="Google Shape;122;p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84"/>
        <p:cNvGrpSpPr/>
        <p:nvPr/>
      </p:nvGrpSpPr>
      <p:grpSpPr>
        <a:xfrm>
          <a:off x="0" y="0"/>
          <a:ext cx="0" cy="0"/>
          <a:chOff x="0" y="0"/>
          <a:chExt cx="0" cy="0"/>
        </a:xfrm>
      </p:grpSpPr>
      <p:pic>
        <p:nvPicPr>
          <p:cNvPr id="985" name="Google Shape;985;p78"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86" name="Google Shape;986;p78"/>
          <p:cNvGrpSpPr/>
          <p:nvPr/>
        </p:nvGrpSpPr>
        <p:grpSpPr>
          <a:xfrm>
            <a:off x="6010620" y="863600"/>
            <a:ext cx="3337326" cy="497683"/>
            <a:chOff x="-1" y="0"/>
            <a:chExt cx="3337325" cy="497682"/>
          </a:xfrm>
        </p:grpSpPr>
        <p:sp>
          <p:nvSpPr>
            <p:cNvPr id="987" name="Google Shape;987;p78"/>
            <p:cNvSpPr/>
            <p:nvPr/>
          </p:nvSpPr>
          <p:spPr>
            <a:xfrm>
              <a:off x="-1" y="0"/>
              <a:ext cx="3337324" cy="497682"/>
            </a:xfrm>
            <a:custGeom>
              <a:avLst/>
              <a:gdLst/>
              <a:ahLst/>
              <a:cxnLst/>
              <a:rect l="l" t="t" r="r" b="b"/>
              <a:pathLst>
                <a:path w="21600" h="21600" extrusionOk="0">
                  <a:moveTo>
                    <a:pt x="1449" y="0"/>
                  </a:moveTo>
                  <a:cubicBezTo>
                    <a:pt x="1222" y="0"/>
                    <a:pt x="1038" y="1234"/>
                    <a:pt x="1038" y="2756"/>
                  </a:cubicBezTo>
                  <a:lnTo>
                    <a:pt x="1038" y="5719"/>
                  </a:lnTo>
                  <a:lnTo>
                    <a:pt x="0" y="11231"/>
                  </a:lnTo>
                  <a:lnTo>
                    <a:pt x="1038" y="16743"/>
                  </a:lnTo>
                  <a:lnTo>
                    <a:pt x="1038" y="18844"/>
                  </a:lnTo>
                  <a:cubicBezTo>
                    <a:pt x="1038" y="20366"/>
                    <a:pt x="1222" y="21600"/>
                    <a:pt x="1449" y="21600"/>
                  </a:cubicBezTo>
                  <a:lnTo>
                    <a:pt x="21189" y="21600"/>
                  </a:lnTo>
                  <a:cubicBezTo>
                    <a:pt x="21416" y="21600"/>
                    <a:pt x="21600" y="20366"/>
                    <a:pt x="21600" y="18844"/>
                  </a:cubicBezTo>
                  <a:lnTo>
                    <a:pt x="21600" y="2756"/>
                  </a:lnTo>
                  <a:cubicBezTo>
                    <a:pt x="21600" y="1234"/>
                    <a:pt x="21416" y="0"/>
                    <a:pt x="21189" y="0"/>
                  </a:cubicBezTo>
                  <a:lnTo>
                    <a:pt x="1449"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88" name="Google Shape;988;p78"/>
            <p:cNvSpPr txBox="1"/>
            <p:nvPr/>
          </p:nvSpPr>
          <p:spPr>
            <a:xfrm>
              <a:off x="-1" y="13890"/>
              <a:ext cx="333732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-A means all files</a:t>
              </a:r>
              <a:endParaRPr sz="1400" b="0" i="0" u="none" strike="noStrike" cap="none">
                <a:solidFill>
                  <a:srgbClr val="000000"/>
                </a:solidFill>
                <a:latin typeface="Arial"/>
                <a:ea typeface="Arial"/>
                <a:cs typeface="Arial"/>
                <a:sym typeface="Arial"/>
              </a:endParaRPr>
            </a:p>
          </p:txBody>
        </p:sp>
      </p:grpSp>
      <p:grpSp>
        <p:nvGrpSpPr>
          <p:cNvPr id="989" name="Google Shape;989;p78"/>
          <p:cNvGrpSpPr/>
          <p:nvPr/>
        </p:nvGrpSpPr>
        <p:grpSpPr>
          <a:xfrm>
            <a:off x="4994075" y="1485900"/>
            <a:ext cx="5153822" cy="662783"/>
            <a:chOff x="-1" y="0"/>
            <a:chExt cx="5153821" cy="662782"/>
          </a:xfrm>
        </p:grpSpPr>
        <p:sp>
          <p:nvSpPr>
            <p:cNvPr id="990" name="Google Shape;990;p78"/>
            <p:cNvSpPr/>
            <p:nvPr/>
          </p:nvSpPr>
          <p:spPr>
            <a:xfrm>
              <a:off x="-1" y="0"/>
              <a:ext cx="5153821" cy="662782"/>
            </a:xfrm>
            <a:custGeom>
              <a:avLst/>
              <a:gdLst/>
              <a:ahLst/>
              <a:cxnLst/>
              <a:rect l="l" t="t" r="r" b="b"/>
              <a:pathLst>
                <a:path w="21600" h="21600" extrusionOk="0">
                  <a:moveTo>
                    <a:pt x="1420" y="0"/>
                  </a:moveTo>
                  <a:lnTo>
                    <a:pt x="888" y="5381"/>
                  </a:lnTo>
                  <a:lnTo>
                    <a:pt x="266" y="5381"/>
                  </a:lnTo>
                  <a:cubicBezTo>
                    <a:pt x="119" y="5381"/>
                    <a:pt x="0" y="6307"/>
                    <a:pt x="0" y="7450"/>
                  </a:cubicBezTo>
                  <a:lnTo>
                    <a:pt x="0" y="19531"/>
                  </a:lnTo>
                  <a:cubicBezTo>
                    <a:pt x="0" y="20673"/>
                    <a:pt x="119" y="21600"/>
                    <a:pt x="266" y="21600"/>
                  </a:cubicBezTo>
                  <a:lnTo>
                    <a:pt x="21334" y="21600"/>
                  </a:lnTo>
                  <a:cubicBezTo>
                    <a:pt x="21481" y="21600"/>
                    <a:pt x="21600" y="20673"/>
                    <a:pt x="21600" y="19531"/>
                  </a:cubicBezTo>
                  <a:lnTo>
                    <a:pt x="21600" y="7450"/>
                  </a:lnTo>
                  <a:cubicBezTo>
                    <a:pt x="21600" y="6307"/>
                    <a:pt x="21481" y="5381"/>
                    <a:pt x="21334" y="5381"/>
                  </a:cubicBezTo>
                  <a:lnTo>
                    <a:pt x="1954" y="5381"/>
                  </a:lnTo>
                  <a:lnTo>
                    <a:pt x="142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1" name="Google Shape;991;p78"/>
            <p:cNvSpPr txBox="1"/>
            <p:nvPr/>
          </p:nvSpPr>
          <p:spPr>
            <a:xfrm>
              <a:off x="0" y="96440"/>
              <a:ext cx="515382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Check if your file is added to git</a:t>
              </a:r>
              <a:endParaRPr sz="1400" b="0" i="0" u="none" strike="noStrike" cap="none">
                <a:solidFill>
                  <a:srgbClr val="000000"/>
                </a:solidFill>
                <a:latin typeface="Arial"/>
                <a:ea typeface="Arial"/>
                <a:cs typeface="Arial"/>
                <a:sym typeface="Arial"/>
              </a:endParaRPr>
            </a:p>
          </p:txBody>
        </p:sp>
      </p:grpSp>
      <p:grpSp>
        <p:nvGrpSpPr>
          <p:cNvPr id="992" name="Google Shape;992;p78"/>
          <p:cNvGrpSpPr/>
          <p:nvPr/>
        </p:nvGrpSpPr>
        <p:grpSpPr>
          <a:xfrm>
            <a:off x="5747293" y="2984500"/>
            <a:ext cx="3863980" cy="662783"/>
            <a:chOff x="-1" y="0"/>
            <a:chExt cx="3863978" cy="662782"/>
          </a:xfrm>
        </p:grpSpPr>
        <p:sp>
          <p:nvSpPr>
            <p:cNvPr id="993" name="Google Shape;993;p78"/>
            <p:cNvSpPr/>
            <p:nvPr/>
          </p:nvSpPr>
          <p:spPr>
            <a:xfrm>
              <a:off x="0" y="0"/>
              <a:ext cx="3863977" cy="662782"/>
            </a:xfrm>
            <a:custGeom>
              <a:avLst/>
              <a:gdLst/>
              <a:ahLst/>
              <a:cxnLst/>
              <a:rect l="l" t="t" r="r" b="b"/>
              <a:pathLst>
                <a:path w="21600" h="21600" extrusionOk="0">
                  <a:moveTo>
                    <a:pt x="1895" y="0"/>
                  </a:moveTo>
                  <a:lnTo>
                    <a:pt x="1185" y="5381"/>
                  </a:lnTo>
                  <a:lnTo>
                    <a:pt x="355" y="5381"/>
                  </a:lnTo>
                  <a:cubicBezTo>
                    <a:pt x="159" y="5381"/>
                    <a:pt x="0" y="6307"/>
                    <a:pt x="0" y="7450"/>
                  </a:cubicBezTo>
                  <a:lnTo>
                    <a:pt x="0" y="19531"/>
                  </a:lnTo>
                  <a:cubicBezTo>
                    <a:pt x="0" y="20673"/>
                    <a:pt x="159" y="21600"/>
                    <a:pt x="355" y="21600"/>
                  </a:cubicBezTo>
                  <a:lnTo>
                    <a:pt x="21245" y="21600"/>
                  </a:lnTo>
                  <a:cubicBezTo>
                    <a:pt x="21441" y="21600"/>
                    <a:pt x="21600" y="20673"/>
                    <a:pt x="21600" y="19531"/>
                  </a:cubicBezTo>
                  <a:lnTo>
                    <a:pt x="21600" y="7450"/>
                  </a:lnTo>
                  <a:cubicBezTo>
                    <a:pt x="21600" y="6307"/>
                    <a:pt x="21441" y="5381"/>
                    <a:pt x="21245" y="5381"/>
                  </a:cubicBezTo>
                  <a:lnTo>
                    <a:pt x="2607" y="5381"/>
                  </a:lnTo>
                  <a:lnTo>
                    <a:pt x="189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4" name="Google Shape;994;p78"/>
            <p:cNvSpPr txBox="1"/>
            <p:nvPr/>
          </p:nvSpPr>
          <p:spPr>
            <a:xfrm>
              <a:off x="-1" y="96440"/>
              <a:ext cx="3863978"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Commit your changes</a:t>
              </a:r>
              <a:endParaRPr sz="1400" b="0" i="0" u="none" strike="noStrike" cap="none">
                <a:solidFill>
                  <a:srgbClr val="000000"/>
                </a:solidFill>
                <a:latin typeface="Arial"/>
                <a:ea typeface="Arial"/>
                <a:cs typeface="Arial"/>
                <a:sym typeface="Arial"/>
              </a:endParaRPr>
            </a:p>
          </p:txBody>
        </p:sp>
      </p:grpSp>
      <p:sp>
        <p:nvSpPr>
          <p:cNvPr id="995" name="Google Shape;995;p7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499"/>
                                        <p:tgtEl>
                                          <p:spTgt spid="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9"/>
                                        </p:tgtEl>
                                        <p:attrNameLst>
                                          <p:attrName>style.visibility</p:attrName>
                                        </p:attrNameLst>
                                      </p:cBhvr>
                                      <p:to>
                                        <p:strVal val="visible"/>
                                      </p:to>
                                    </p:set>
                                    <p:animEffect transition="in" filter="fade">
                                      <p:cBhvr>
                                        <p:cTn id="12" dur="499"/>
                                        <p:tgtEl>
                                          <p:spTgt spid="9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499"/>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99"/>
        <p:cNvGrpSpPr/>
        <p:nvPr/>
      </p:nvGrpSpPr>
      <p:grpSpPr>
        <a:xfrm>
          <a:off x="0" y="0"/>
          <a:ext cx="0" cy="0"/>
          <a:chOff x="0" y="0"/>
          <a:chExt cx="0" cy="0"/>
        </a:xfrm>
      </p:grpSpPr>
      <p:pic>
        <p:nvPicPr>
          <p:cNvPr id="1000" name="Google Shape;1000;p79"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1001" name="Google Shape;1001;p79"/>
          <p:cNvGrpSpPr/>
          <p:nvPr/>
        </p:nvGrpSpPr>
        <p:grpSpPr>
          <a:xfrm>
            <a:off x="6311798" y="1608300"/>
            <a:ext cx="6236497" cy="2164958"/>
            <a:chOff x="0" y="-1"/>
            <a:chExt cx="6236496" cy="2164956"/>
          </a:xfrm>
        </p:grpSpPr>
        <p:sp>
          <p:nvSpPr>
            <p:cNvPr id="1002" name="Google Shape;1002;p79"/>
            <p:cNvSpPr/>
            <p:nvPr/>
          </p:nvSpPr>
          <p:spPr>
            <a:xfrm>
              <a:off x="0" y="-1"/>
              <a:ext cx="6236496" cy="2164956"/>
            </a:xfrm>
            <a:custGeom>
              <a:avLst/>
              <a:gdLst/>
              <a:ahLst/>
              <a:cxnLst/>
              <a:rect l="l" t="t" r="r" b="b"/>
              <a:pathLst>
                <a:path w="21600" h="21600" extrusionOk="0">
                  <a:moveTo>
                    <a:pt x="1603" y="0"/>
                  </a:moveTo>
                  <a:cubicBezTo>
                    <a:pt x="1481" y="0"/>
                    <a:pt x="1383" y="284"/>
                    <a:pt x="1383" y="634"/>
                  </a:cubicBezTo>
                  <a:lnTo>
                    <a:pt x="1383" y="8200"/>
                  </a:lnTo>
                  <a:lnTo>
                    <a:pt x="0" y="10513"/>
                  </a:lnTo>
                  <a:lnTo>
                    <a:pt x="1383" y="12825"/>
                  </a:lnTo>
                  <a:lnTo>
                    <a:pt x="1383" y="20966"/>
                  </a:lnTo>
                  <a:cubicBezTo>
                    <a:pt x="1383" y="21316"/>
                    <a:pt x="1481" y="21600"/>
                    <a:pt x="1603" y="21600"/>
                  </a:cubicBezTo>
                  <a:lnTo>
                    <a:pt x="21380" y="21600"/>
                  </a:lnTo>
                  <a:cubicBezTo>
                    <a:pt x="21502" y="21600"/>
                    <a:pt x="21600" y="21316"/>
                    <a:pt x="21600" y="20966"/>
                  </a:cubicBezTo>
                  <a:lnTo>
                    <a:pt x="21600" y="634"/>
                  </a:lnTo>
                  <a:cubicBezTo>
                    <a:pt x="21600" y="284"/>
                    <a:pt x="21502" y="0"/>
                    <a:pt x="21380" y="0"/>
                  </a:cubicBezTo>
                  <a:lnTo>
                    <a:pt x="160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t"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03" name="Google Shape;1003;p79"/>
            <p:cNvSpPr txBox="1"/>
            <p:nvPr/>
          </p:nvSpPr>
          <p:spPr>
            <a:xfrm>
              <a:off x="0" y="-1"/>
              <a:ext cx="6236495" cy="1943101"/>
            </a:xfrm>
            <a:prstGeom prst="rect">
              <a:avLst/>
            </a:prstGeom>
            <a:noFill/>
            <a:ln>
              <a:noFill/>
            </a:ln>
          </p:spPr>
          <p:txBody>
            <a:bodyPr spcFirstLastPara="1" wrap="square" lIns="50800" tIns="50800" rIns="50800" bIns="50800" anchor="t"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If you see these message, type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user.name "{name}"</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user.email "{email}"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{email} is the email you use on gitlab</a:t>
              </a:r>
              <a:endParaRPr sz="1400" b="0" i="0" u="none" strike="noStrike" cap="none">
                <a:solidFill>
                  <a:srgbClr val="000000"/>
                </a:solidFill>
                <a:latin typeface="Arial"/>
                <a:ea typeface="Arial"/>
                <a:cs typeface="Arial"/>
                <a:sym typeface="Arial"/>
              </a:endParaRPr>
            </a:p>
          </p:txBody>
        </p:sp>
      </p:grpSp>
      <p:sp>
        <p:nvSpPr>
          <p:cNvPr id="1004" name="Google Shape;1004;p7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499"/>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10" name="Google Shape;1010;p8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1011" name="Google Shape;1011;p8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1015"/>
        <p:cNvGrpSpPr/>
        <p:nvPr/>
      </p:nvGrpSpPr>
      <p:grpSpPr>
        <a:xfrm>
          <a:off x="0" y="0"/>
          <a:ext cx="0" cy="0"/>
          <a:chOff x="0" y="0"/>
          <a:chExt cx="0" cy="0"/>
        </a:xfrm>
      </p:grpSpPr>
      <p:pic>
        <p:nvPicPr>
          <p:cNvPr id="1016" name="Google Shape;1016;p81"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pic>
        <p:nvPicPr>
          <p:cNvPr id="1017" name="Google Shape;1017;p81" descr="pasted-image.png"/>
          <p:cNvPicPr preferRelativeResize="0"/>
          <p:nvPr/>
        </p:nvPicPr>
        <p:blipFill rotWithShape="1">
          <a:blip r:embed="rId3">
            <a:alphaModFix/>
          </a:blip>
          <a:srcRect t="5150"/>
          <a:stretch/>
        </p:blipFill>
        <p:spPr>
          <a:xfrm>
            <a:off x="0" y="837752"/>
            <a:ext cx="13004800" cy="7709349"/>
          </a:xfrm>
          <a:prstGeom prst="rect">
            <a:avLst/>
          </a:prstGeom>
          <a:noFill/>
          <a:ln>
            <a:noFill/>
          </a:ln>
        </p:spPr>
      </p:pic>
      <p:grpSp>
        <p:nvGrpSpPr>
          <p:cNvPr id="1018" name="Google Shape;1018;p81"/>
          <p:cNvGrpSpPr/>
          <p:nvPr/>
        </p:nvGrpSpPr>
        <p:grpSpPr>
          <a:xfrm>
            <a:off x="5971975" y="1041400"/>
            <a:ext cx="4710117" cy="662783"/>
            <a:chOff x="-1" y="0"/>
            <a:chExt cx="4710116" cy="662782"/>
          </a:xfrm>
        </p:grpSpPr>
        <p:sp>
          <p:nvSpPr>
            <p:cNvPr id="1019" name="Google Shape;1019;p81"/>
            <p:cNvSpPr/>
            <p:nvPr/>
          </p:nvSpPr>
          <p:spPr>
            <a:xfrm>
              <a:off x="0" y="0"/>
              <a:ext cx="4710115" cy="662782"/>
            </a:xfrm>
            <a:custGeom>
              <a:avLst/>
              <a:gdLst/>
              <a:ahLst/>
              <a:cxnLst/>
              <a:rect l="l" t="t" r="r" b="b"/>
              <a:pathLst>
                <a:path w="21600" h="21600" extrusionOk="0">
                  <a:moveTo>
                    <a:pt x="1554" y="0"/>
                  </a:moveTo>
                  <a:lnTo>
                    <a:pt x="972" y="5381"/>
                  </a:lnTo>
                  <a:lnTo>
                    <a:pt x="291" y="5381"/>
                  </a:lnTo>
                  <a:cubicBezTo>
                    <a:pt x="130" y="5381"/>
                    <a:pt x="0" y="6307"/>
                    <a:pt x="0" y="7450"/>
                  </a:cubicBezTo>
                  <a:lnTo>
                    <a:pt x="0" y="19531"/>
                  </a:lnTo>
                  <a:cubicBezTo>
                    <a:pt x="0" y="20673"/>
                    <a:pt x="130" y="21600"/>
                    <a:pt x="291" y="21600"/>
                  </a:cubicBezTo>
                  <a:lnTo>
                    <a:pt x="21309" y="21600"/>
                  </a:lnTo>
                  <a:cubicBezTo>
                    <a:pt x="21470" y="21600"/>
                    <a:pt x="21600" y="20673"/>
                    <a:pt x="21600" y="19531"/>
                  </a:cubicBezTo>
                  <a:lnTo>
                    <a:pt x="21600" y="7450"/>
                  </a:lnTo>
                  <a:cubicBezTo>
                    <a:pt x="21600" y="6307"/>
                    <a:pt x="21470" y="5381"/>
                    <a:pt x="21309" y="5381"/>
                  </a:cubicBezTo>
                  <a:lnTo>
                    <a:pt x="2139" y="5381"/>
                  </a:lnTo>
                  <a:lnTo>
                    <a:pt x="155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20" name="Google Shape;1020;p81"/>
            <p:cNvSpPr txBox="1"/>
            <p:nvPr/>
          </p:nvSpPr>
          <p:spPr>
            <a:xfrm>
              <a:off x="-1" y="96440"/>
              <a:ext cx="471011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Type "git push -u origin master"</a:t>
              </a:r>
              <a:endParaRPr sz="1400" b="0" i="0" u="none" strike="noStrike" cap="none">
                <a:solidFill>
                  <a:srgbClr val="000000"/>
                </a:solidFill>
                <a:latin typeface="Arial"/>
                <a:ea typeface="Arial"/>
                <a:cs typeface="Arial"/>
                <a:sym typeface="Arial"/>
              </a:endParaRPr>
            </a:p>
          </p:txBody>
        </p:sp>
      </p:grpSp>
      <p:sp>
        <p:nvSpPr>
          <p:cNvPr id="1021" name="Google Shape;1021;p8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
                                        </p:tgtEl>
                                        <p:attrNameLst>
                                          <p:attrName>style.visibility</p:attrName>
                                        </p:attrNameLst>
                                      </p:cBhvr>
                                      <p:to>
                                        <p:strVal val="visible"/>
                                      </p:to>
                                    </p:set>
                                    <p:animEffect transition="in" filter="fade">
                                      <p:cBhvr>
                                        <p:cTn id="7" dur="499"/>
                                        <p:tgtEl>
                                          <p:spTgt spid="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27" name="Google Shape;1027;p8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Send merge request of </a:t>
            </a:r>
            <a:r>
              <a:rPr lang="en-US" b="1">
                <a:solidFill>
                  <a:srgbClr val="E24E35"/>
                </a:solidFill>
              </a:rPr>
              <a:t>your branch</a:t>
            </a:r>
            <a:r>
              <a:rPr lang="en-US" sz="2900">
                <a:solidFill>
                  <a:srgbClr val="262626"/>
                </a:solidFill>
              </a:rPr>
              <a:t> to our template repository</a:t>
            </a:r>
            <a:endParaRPr/>
          </a:p>
        </p:txBody>
      </p:sp>
      <p:sp>
        <p:nvSpPr>
          <p:cNvPr id="1028" name="Google Shape;1028;p8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32"/>
        <p:cNvGrpSpPr/>
        <p:nvPr/>
      </p:nvGrpSpPr>
      <p:grpSpPr>
        <a:xfrm>
          <a:off x="0" y="0"/>
          <a:ext cx="0" cy="0"/>
          <a:chOff x="0" y="0"/>
          <a:chExt cx="0" cy="0"/>
        </a:xfrm>
      </p:grpSpPr>
      <p:sp>
        <p:nvSpPr>
          <p:cNvPr id="1033" name="Google Shape;1033;p8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105</a:t>
            </a:fld>
            <a:endParaRPr/>
          </a:p>
        </p:txBody>
      </p:sp>
      <p:pic>
        <p:nvPicPr>
          <p:cNvPr id="1034" name="Google Shape;1034;p83"/>
          <p:cNvPicPr preferRelativeResize="0"/>
          <p:nvPr/>
        </p:nvPicPr>
        <p:blipFill>
          <a:blip r:embed="rId3">
            <a:alphaModFix/>
          </a:blip>
          <a:stretch>
            <a:fillRect/>
          </a:stretch>
        </p:blipFill>
        <p:spPr>
          <a:xfrm>
            <a:off x="0" y="2051047"/>
            <a:ext cx="13004800" cy="5651496"/>
          </a:xfrm>
          <a:prstGeom prst="rect">
            <a:avLst/>
          </a:prstGeom>
          <a:noFill/>
          <a:ln>
            <a:noFill/>
          </a:ln>
        </p:spPr>
      </p:pic>
      <p:grpSp>
        <p:nvGrpSpPr>
          <p:cNvPr id="1035" name="Google Shape;1035;p83"/>
          <p:cNvGrpSpPr/>
          <p:nvPr/>
        </p:nvGrpSpPr>
        <p:grpSpPr>
          <a:xfrm>
            <a:off x="2150009" y="3413136"/>
            <a:ext cx="4064102" cy="497665"/>
            <a:chOff x="275174" y="-833425"/>
            <a:chExt cx="4064100" cy="497664"/>
          </a:xfrm>
        </p:grpSpPr>
        <p:sp>
          <p:nvSpPr>
            <p:cNvPr id="1036" name="Google Shape;1036;p83"/>
            <p:cNvSpPr/>
            <p:nvPr/>
          </p:nvSpPr>
          <p:spPr>
            <a:xfrm>
              <a:off x="275175" y="-833425"/>
              <a:ext cx="4063986" cy="497664"/>
            </a:xfrm>
            <a:custGeom>
              <a:avLst/>
              <a:gdLst/>
              <a:ahLst/>
              <a:cxnLst/>
              <a:rect l="l" t="t" r="r" b="b"/>
              <a:pathLst>
                <a:path w="21600" h="21600" extrusionOk="0">
                  <a:moveTo>
                    <a:pt x="1190" y="0"/>
                  </a:moveTo>
                  <a:cubicBezTo>
                    <a:pt x="1003" y="0"/>
                    <a:pt x="852" y="1234"/>
                    <a:pt x="852" y="2756"/>
                  </a:cubicBezTo>
                  <a:lnTo>
                    <a:pt x="852" y="5719"/>
                  </a:lnTo>
                  <a:lnTo>
                    <a:pt x="0" y="11231"/>
                  </a:lnTo>
                  <a:lnTo>
                    <a:pt x="852" y="16743"/>
                  </a:lnTo>
                  <a:lnTo>
                    <a:pt x="852" y="18844"/>
                  </a:lnTo>
                  <a:cubicBezTo>
                    <a:pt x="852" y="20366"/>
                    <a:pt x="1003" y="21600"/>
                    <a:pt x="1190" y="21600"/>
                  </a:cubicBezTo>
                  <a:lnTo>
                    <a:pt x="21262" y="21600"/>
                  </a:lnTo>
                  <a:cubicBezTo>
                    <a:pt x="21449" y="21600"/>
                    <a:pt x="21600" y="20366"/>
                    <a:pt x="21600" y="18844"/>
                  </a:cubicBezTo>
                  <a:lnTo>
                    <a:pt x="21600" y="2756"/>
                  </a:lnTo>
                  <a:cubicBezTo>
                    <a:pt x="21600" y="1234"/>
                    <a:pt x="21449" y="0"/>
                    <a:pt x="21262" y="0"/>
                  </a:cubicBezTo>
                  <a:lnTo>
                    <a:pt x="119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37" name="Google Shape;1037;p83"/>
            <p:cNvSpPr txBox="1"/>
            <p:nvPr/>
          </p:nvSpPr>
          <p:spPr>
            <a:xfrm>
              <a:off x="275174" y="-819535"/>
              <a:ext cx="4064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Click Merge Requests</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499"/>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41"/>
        <p:cNvGrpSpPr/>
        <p:nvPr/>
      </p:nvGrpSpPr>
      <p:grpSpPr>
        <a:xfrm>
          <a:off x="0" y="0"/>
          <a:ext cx="0" cy="0"/>
          <a:chOff x="0" y="0"/>
          <a:chExt cx="0" cy="0"/>
        </a:xfrm>
      </p:grpSpPr>
      <p:sp>
        <p:nvSpPr>
          <p:cNvPr id="1042" name="Google Shape;1042;p8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106</a:t>
            </a:fld>
            <a:endParaRPr/>
          </a:p>
        </p:txBody>
      </p:sp>
      <p:pic>
        <p:nvPicPr>
          <p:cNvPr id="1043" name="Google Shape;1043;p84"/>
          <p:cNvPicPr preferRelativeResize="0"/>
          <p:nvPr/>
        </p:nvPicPr>
        <p:blipFill rotWithShape="1">
          <a:blip r:embed="rId3">
            <a:alphaModFix/>
          </a:blip>
          <a:srcRect/>
          <a:stretch/>
        </p:blipFill>
        <p:spPr>
          <a:xfrm>
            <a:off x="0" y="1292400"/>
            <a:ext cx="13017601" cy="7322400"/>
          </a:xfrm>
          <a:prstGeom prst="rect">
            <a:avLst/>
          </a:prstGeom>
          <a:noFill/>
          <a:ln>
            <a:noFill/>
          </a:ln>
        </p:spPr>
      </p:pic>
      <p:grpSp>
        <p:nvGrpSpPr>
          <p:cNvPr id="1044" name="Google Shape;1044;p84"/>
          <p:cNvGrpSpPr/>
          <p:nvPr/>
        </p:nvGrpSpPr>
        <p:grpSpPr>
          <a:xfrm>
            <a:off x="4418161" y="7504508"/>
            <a:ext cx="3509965" cy="676675"/>
            <a:chOff x="0" y="0"/>
            <a:chExt cx="3509963" cy="676673"/>
          </a:xfrm>
        </p:grpSpPr>
        <p:sp>
          <p:nvSpPr>
            <p:cNvPr id="1045" name="Google Shape;1045;p84"/>
            <p:cNvSpPr/>
            <p:nvPr/>
          </p:nvSpPr>
          <p:spPr>
            <a:xfrm>
              <a:off x="0" y="0"/>
              <a:ext cx="3509963" cy="676673"/>
            </a:xfrm>
            <a:custGeom>
              <a:avLst/>
              <a:gdLst/>
              <a:ahLst/>
              <a:cxnLst/>
              <a:rect l="l" t="t" r="r" b="b"/>
              <a:pathLst>
                <a:path w="21600" h="21600" extrusionOk="0">
                  <a:moveTo>
                    <a:pt x="19280" y="0"/>
                  </a:moveTo>
                  <a:lnTo>
                    <a:pt x="18496" y="5714"/>
                  </a:lnTo>
                  <a:lnTo>
                    <a:pt x="391" y="5714"/>
                  </a:lnTo>
                  <a:cubicBezTo>
                    <a:pt x="175" y="5714"/>
                    <a:pt x="0" y="6621"/>
                    <a:pt x="0" y="7741"/>
                  </a:cubicBezTo>
                  <a:lnTo>
                    <a:pt x="0" y="19573"/>
                  </a:lnTo>
                  <a:cubicBezTo>
                    <a:pt x="0" y="20692"/>
                    <a:pt x="175" y="21600"/>
                    <a:pt x="391" y="21600"/>
                  </a:cubicBezTo>
                  <a:lnTo>
                    <a:pt x="21209" y="21600"/>
                  </a:lnTo>
                  <a:cubicBezTo>
                    <a:pt x="21425" y="21600"/>
                    <a:pt x="21600" y="20692"/>
                    <a:pt x="21600" y="19573"/>
                  </a:cubicBezTo>
                  <a:lnTo>
                    <a:pt x="21600" y="7741"/>
                  </a:lnTo>
                  <a:cubicBezTo>
                    <a:pt x="21600" y="6621"/>
                    <a:pt x="21425" y="5714"/>
                    <a:pt x="21209" y="5714"/>
                  </a:cubicBezTo>
                  <a:lnTo>
                    <a:pt x="20061" y="5714"/>
                  </a:lnTo>
                  <a:lnTo>
                    <a:pt x="1928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46" name="Google Shape;1046;p84"/>
            <p:cNvSpPr txBox="1"/>
            <p:nvPr/>
          </p:nvSpPr>
          <p:spPr>
            <a:xfrm>
              <a:off x="0" y="103386"/>
              <a:ext cx="3509963"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New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499"/>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50"/>
        <p:cNvGrpSpPr/>
        <p:nvPr/>
      </p:nvGrpSpPr>
      <p:grpSpPr>
        <a:xfrm>
          <a:off x="0" y="0"/>
          <a:ext cx="0" cy="0"/>
          <a:chOff x="0" y="0"/>
          <a:chExt cx="0" cy="0"/>
        </a:xfrm>
      </p:grpSpPr>
      <p:pic>
        <p:nvPicPr>
          <p:cNvPr id="1051" name="Google Shape;1051;p85"/>
          <p:cNvPicPr preferRelativeResize="0"/>
          <p:nvPr/>
        </p:nvPicPr>
        <p:blipFill>
          <a:blip r:embed="rId3">
            <a:alphaModFix/>
          </a:blip>
          <a:stretch>
            <a:fillRect/>
          </a:stretch>
        </p:blipFill>
        <p:spPr>
          <a:xfrm>
            <a:off x="0" y="1627825"/>
            <a:ext cx="13004800" cy="4159248"/>
          </a:xfrm>
          <a:prstGeom prst="rect">
            <a:avLst/>
          </a:prstGeom>
          <a:noFill/>
          <a:ln>
            <a:noFill/>
          </a:ln>
        </p:spPr>
      </p:pic>
      <p:sp>
        <p:nvSpPr>
          <p:cNvPr id="1052" name="Google Shape;1052;p8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107</a:t>
            </a:fld>
            <a:endParaRPr/>
          </a:p>
        </p:txBody>
      </p:sp>
      <p:grpSp>
        <p:nvGrpSpPr>
          <p:cNvPr id="1053" name="Google Shape;1053;p85"/>
          <p:cNvGrpSpPr/>
          <p:nvPr/>
        </p:nvGrpSpPr>
        <p:grpSpPr>
          <a:xfrm>
            <a:off x="3775425" y="1889475"/>
            <a:ext cx="3710784" cy="1144939"/>
            <a:chOff x="-1" y="-1"/>
            <a:chExt cx="3710784" cy="1377951"/>
          </a:xfrm>
        </p:grpSpPr>
        <p:sp>
          <p:nvSpPr>
            <p:cNvPr id="1054" name="Google Shape;1054;p85"/>
            <p:cNvSpPr/>
            <p:nvPr/>
          </p:nvSpPr>
          <p:spPr>
            <a:xfrm>
              <a:off x="-1" y="-1"/>
              <a:ext cx="3710784" cy="1377951"/>
            </a:xfrm>
            <a:custGeom>
              <a:avLst/>
              <a:gdLst/>
              <a:ahLst/>
              <a:cxnLst/>
              <a:rect l="l" t="t" r="r" b="b"/>
              <a:pathLst>
                <a:path w="21600" h="21600" extrusionOk="0">
                  <a:moveTo>
                    <a:pt x="370" y="0"/>
                  </a:moveTo>
                  <a:cubicBezTo>
                    <a:pt x="165" y="0"/>
                    <a:pt x="0" y="446"/>
                    <a:pt x="0" y="995"/>
                  </a:cubicBezTo>
                  <a:lnTo>
                    <a:pt x="0" y="18377"/>
                  </a:lnTo>
                  <a:cubicBezTo>
                    <a:pt x="0" y="18927"/>
                    <a:pt x="165" y="19373"/>
                    <a:pt x="370" y="19373"/>
                  </a:cubicBezTo>
                  <a:lnTo>
                    <a:pt x="10645" y="19373"/>
                  </a:lnTo>
                  <a:lnTo>
                    <a:pt x="11384" y="21600"/>
                  </a:lnTo>
                  <a:lnTo>
                    <a:pt x="12124" y="19373"/>
                  </a:lnTo>
                  <a:lnTo>
                    <a:pt x="21230" y="19373"/>
                  </a:lnTo>
                  <a:cubicBezTo>
                    <a:pt x="21435" y="19373"/>
                    <a:pt x="21600" y="18927"/>
                    <a:pt x="21600" y="18377"/>
                  </a:cubicBezTo>
                  <a:lnTo>
                    <a:pt x="21600" y="995"/>
                  </a:lnTo>
                  <a:cubicBezTo>
                    <a:pt x="21600" y="446"/>
                    <a:pt x="21435" y="0"/>
                    <a:pt x="21230" y="0"/>
                  </a:cubicBezTo>
                  <a:lnTo>
                    <a:pt x="37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55" name="Google Shape;1055;p85"/>
            <p:cNvSpPr txBox="1"/>
            <p:nvPr/>
          </p:nvSpPr>
          <p:spPr>
            <a:xfrm>
              <a:off x="24" y="143476"/>
              <a:ext cx="3710700" cy="10128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Choose the branch you pushed in your repo</a:t>
              </a:r>
              <a:endParaRPr sz="1400" b="0" i="0" u="none" strike="noStrike" cap="none">
                <a:solidFill>
                  <a:srgbClr val="000000"/>
                </a:solidFill>
                <a:latin typeface="Arial"/>
                <a:ea typeface="Arial"/>
                <a:cs typeface="Arial"/>
                <a:sym typeface="Arial"/>
              </a:endParaRPr>
            </a:p>
          </p:txBody>
        </p:sp>
      </p:grpSp>
      <p:sp>
        <p:nvSpPr>
          <p:cNvPr id="1056" name="Google Shape;1056;p85"/>
          <p:cNvSpPr/>
          <p:nvPr/>
        </p:nvSpPr>
        <p:spPr>
          <a:xfrm>
            <a:off x="2501910" y="2696697"/>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57" name="Google Shape;1057;p85"/>
          <p:cNvSpPr txBox="1">
            <a:spLocks noGrp="1"/>
          </p:cNvSpPr>
          <p:nvPr>
            <p:ph type="body" idx="4294967295"/>
          </p:nvPr>
        </p:nvSpPr>
        <p:spPr>
          <a:xfrm>
            <a:off x="1967100" y="4334875"/>
            <a:ext cx="11099700" cy="1482000"/>
          </a:xfrm>
          <a:prstGeom prst="rect">
            <a:avLst/>
          </a:prstGeom>
          <a:noFill/>
          <a:ln>
            <a:noFill/>
          </a:ln>
        </p:spPr>
        <p:txBody>
          <a:bodyPr spcFirstLastPara="1" wrap="square" lIns="50800" tIns="50800" rIns="50800" bIns="50800" anchor="t" anchorCtr="0">
            <a:normAutofit fontScale="92500" lnSpcReduction="10000"/>
          </a:bodyPr>
          <a:lstStyle/>
          <a:p>
            <a:pPr marL="0" lvl="0" indent="0" algn="ctr" rtl="0">
              <a:lnSpc>
                <a:spcPct val="100000"/>
              </a:lnSpc>
              <a:spcBef>
                <a:spcPts val="0"/>
              </a:spcBef>
              <a:spcAft>
                <a:spcPts val="0"/>
              </a:spcAft>
              <a:buClr>
                <a:srgbClr val="ECF0F1"/>
              </a:buClr>
              <a:buSzPts val="3600"/>
              <a:buFont typeface="Helvetica Neue"/>
              <a:buNone/>
            </a:pPr>
            <a:r>
              <a:rPr lang="en-US">
                <a:solidFill>
                  <a:schemeClr val="accent5"/>
                </a:solidFill>
              </a:rPr>
              <a:t>Ensure that the commit in the version record of the selected branch matches the commit name of the final version you have in mind.</a:t>
            </a:r>
            <a:endParaRPr>
              <a:solidFill>
                <a:schemeClr val="accent5"/>
              </a:solidFill>
            </a:endParaRPr>
          </a:p>
        </p:txBody>
      </p:sp>
      <p:cxnSp>
        <p:nvCxnSpPr>
          <p:cNvPr id="1058" name="Google Shape;1058;p85"/>
          <p:cNvCxnSpPr>
            <a:stCxn id="1057" idx="0"/>
            <a:endCxn id="1059" idx="3"/>
          </p:cNvCxnSpPr>
          <p:nvPr/>
        </p:nvCxnSpPr>
        <p:spPr>
          <a:xfrm rot="10800000">
            <a:off x="3947250" y="3650575"/>
            <a:ext cx="3569700" cy="684300"/>
          </a:xfrm>
          <a:prstGeom prst="straightConnector1">
            <a:avLst/>
          </a:prstGeom>
          <a:noFill/>
          <a:ln w="9525" cap="flat" cmpd="sng">
            <a:solidFill>
              <a:schemeClr val="accent4"/>
            </a:solidFill>
            <a:prstDash val="solid"/>
            <a:round/>
            <a:headEnd type="none" w="med" len="med"/>
            <a:tailEnd type="triangle" w="med" len="med"/>
          </a:ln>
        </p:spPr>
      </p:cxnSp>
      <p:sp>
        <p:nvSpPr>
          <p:cNvPr id="1059" name="Google Shape;1059;p85"/>
          <p:cNvSpPr/>
          <p:nvPr/>
        </p:nvSpPr>
        <p:spPr>
          <a:xfrm>
            <a:off x="2902785" y="3449572"/>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6" name="圖片 5">
            <a:extLst>
              <a:ext uri="{FF2B5EF4-FFF2-40B4-BE49-F238E27FC236}">
                <a16:creationId xmlns:a16="http://schemas.microsoft.com/office/drawing/2014/main" id="{C61CCD73-5F5A-F86B-0195-EA397FE43CA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499"/>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63"/>
        <p:cNvGrpSpPr/>
        <p:nvPr/>
      </p:nvGrpSpPr>
      <p:grpSpPr>
        <a:xfrm>
          <a:off x="0" y="0"/>
          <a:ext cx="0" cy="0"/>
          <a:chOff x="0" y="0"/>
          <a:chExt cx="0" cy="0"/>
        </a:xfrm>
      </p:grpSpPr>
      <p:pic>
        <p:nvPicPr>
          <p:cNvPr id="1064" name="Google Shape;1064;g269857ff8b4_1_144"/>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65" name="Google Shape;1065;g269857ff8b4_1_144"/>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108</a:t>
            </a:fld>
            <a:endParaRPr/>
          </a:p>
        </p:txBody>
      </p:sp>
      <p:grpSp>
        <p:nvGrpSpPr>
          <p:cNvPr id="1066" name="Google Shape;1066;g269857ff8b4_1_144"/>
          <p:cNvGrpSpPr/>
          <p:nvPr/>
        </p:nvGrpSpPr>
        <p:grpSpPr>
          <a:xfrm>
            <a:off x="9321948" y="1656504"/>
            <a:ext cx="3423060" cy="1377972"/>
            <a:chOff x="-1" y="-1"/>
            <a:chExt cx="3423060" cy="1377972"/>
          </a:xfrm>
        </p:grpSpPr>
        <p:sp>
          <p:nvSpPr>
            <p:cNvPr id="1067" name="Google Shape;1067;g269857ff8b4_1_144"/>
            <p:cNvSpPr/>
            <p:nvPr/>
          </p:nvSpPr>
          <p:spPr>
            <a:xfrm>
              <a:off x="-1" y="-1"/>
              <a:ext cx="3423060" cy="1377972"/>
            </a:xfrm>
            <a:custGeom>
              <a:avLst/>
              <a:gdLst/>
              <a:ahLst/>
              <a:cxnLst/>
              <a:rect l="l" t="t" r="r" b="b"/>
              <a:pathLst>
                <a:path w="21600" h="21600" extrusionOk="0">
                  <a:moveTo>
                    <a:pt x="401" y="0"/>
                  </a:moveTo>
                  <a:cubicBezTo>
                    <a:pt x="179" y="0"/>
                    <a:pt x="0" y="446"/>
                    <a:pt x="0" y="995"/>
                  </a:cubicBezTo>
                  <a:lnTo>
                    <a:pt x="0" y="18377"/>
                  </a:lnTo>
                  <a:cubicBezTo>
                    <a:pt x="0" y="18927"/>
                    <a:pt x="179" y="19373"/>
                    <a:pt x="401" y="19373"/>
                  </a:cubicBezTo>
                  <a:lnTo>
                    <a:pt x="9724" y="19373"/>
                  </a:lnTo>
                  <a:lnTo>
                    <a:pt x="10526" y="21600"/>
                  </a:lnTo>
                  <a:lnTo>
                    <a:pt x="11327" y="19373"/>
                  </a:lnTo>
                  <a:lnTo>
                    <a:pt x="21199" y="19373"/>
                  </a:lnTo>
                  <a:cubicBezTo>
                    <a:pt x="21421" y="19373"/>
                    <a:pt x="21600" y="18927"/>
                    <a:pt x="21600" y="18377"/>
                  </a:cubicBezTo>
                  <a:lnTo>
                    <a:pt x="21600" y="995"/>
                  </a:lnTo>
                  <a:cubicBezTo>
                    <a:pt x="21600" y="446"/>
                    <a:pt x="21421" y="0"/>
                    <a:pt x="21199" y="0"/>
                  </a:cubicBezTo>
                  <a:lnTo>
                    <a:pt x="401"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68" name="Google Shape;1068;g269857ff8b4_1_144"/>
            <p:cNvSpPr txBox="1"/>
            <p:nvPr/>
          </p:nvSpPr>
          <p:spPr>
            <a:xfrm>
              <a:off x="-1" y="269875"/>
              <a:ext cx="34230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Choose the branch named after your ID</a:t>
              </a:r>
              <a:endParaRPr sz="1400" b="0" i="0" u="none" strike="noStrike" cap="none">
                <a:solidFill>
                  <a:srgbClr val="000000"/>
                </a:solidFill>
                <a:latin typeface="Arial"/>
                <a:ea typeface="Arial"/>
                <a:cs typeface="Arial"/>
                <a:sym typeface="Arial"/>
              </a:endParaRPr>
            </a:p>
          </p:txBody>
        </p:sp>
      </p:grpSp>
      <p:sp>
        <p:nvSpPr>
          <p:cNvPr id="1069" name="Google Shape;1069;g269857ff8b4_1_144"/>
          <p:cNvSpPr/>
          <p:nvPr/>
        </p:nvSpPr>
        <p:spPr>
          <a:xfrm>
            <a:off x="7486204" y="2689078"/>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70" name="Google Shape;1070;g269857ff8b4_1_144"/>
          <p:cNvSpPr txBox="1">
            <a:spLocks noGrp="1"/>
          </p:cNvSpPr>
          <p:nvPr>
            <p:ph type="body" idx="4294967295"/>
          </p:nvPr>
        </p:nvSpPr>
        <p:spPr>
          <a:xfrm>
            <a:off x="1760500" y="4454200"/>
            <a:ext cx="110997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Ensure that the source of the selected branch is the class folder (courses/software-studio/2025-spring/submission-exercise) and your student ID (not master or someone else’s student ID).</a:t>
            </a:r>
            <a:endParaRPr dirty="0">
              <a:solidFill>
                <a:schemeClr val="accent5"/>
              </a:solidFill>
            </a:endParaRPr>
          </a:p>
        </p:txBody>
      </p:sp>
      <p:cxnSp>
        <p:nvCxnSpPr>
          <p:cNvPr id="1071" name="Google Shape;1071;g269857ff8b4_1_144"/>
          <p:cNvCxnSpPr>
            <a:stCxn id="1070" idx="0"/>
          </p:cNvCxnSpPr>
          <p:nvPr/>
        </p:nvCxnSpPr>
        <p:spPr>
          <a:xfrm rot="10800000" flipH="1">
            <a:off x="7310350" y="3325300"/>
            <a:ext cx="940500" cy="1128900"/>
          </a:xfrm>
          <a:prstGeom prst="straightConnector1">
            <a:avLst/>
          </a:prstGeom>
          <a:noFill/>
          <a:ln w="9525" cap="flat" cmpd="sng">
            <a:solidFill>
              <a:schemeClr val="accent5"/>
            </a:solidFill>
            <a:prstDash val="solid"/>
            <a:round/>
            <a:headEnd type="none" w="med" len="med"/>
            <a:tailEnd type="triangle" w="med" len="med"/>
          </a:ln>
        </p:spPr>
      </p:cxnSp>
      <p:cxnSp>
        <p:nvCxnSpPr>
          <p:cNvPr id="1072" name="Google Shape;1072;g269857ff8b4_1_144"/>
          <p:cNvCxnSpPr>
            <a:stCxn id="1070" idx="0"/>
          </p:cNvCxnSpPr>
          <p:nvPr/>
        </p:nvCxnSpPr>
        <p:spPr>
          <a:xfrm rot="10800000" flipH="1">
            <a:off x="7310350" y="3655300"/>
            <a:ext cx="2543700" cy="798900"/>
          </a:xfrm>
          <a:prstGeom prst="straightConnector1">
            <a:avLst/>
          </a:prstGeom>
          <a:noFill/>
          <a:ln w="9525" cap="flat" cmpd="sng">
            <a:solidFill>
              <a:schemeClr val="accent5"/>
            </a:solidFill>
            <a:prstDash val="solid"/>
            <a:round/>
            <a:headEnd type="none" w="med" len="med"/>
            <a:tailEnd type="triangle" w="med" len="med"/>
          </a:ln>
        </p:spPr>
      </p:cxnSp>
      <p:pic>
        <p:nvPicPr>
          <p:cNvPr id="4" name="圖片 3">
            <a:extLst>
              <a:ext uri="{FF2B5EF4-FFF2-40B4-BE49-F238E27FC236}">
                <a16:creationId xmlns:a16="http://schemas.microsoft.com/office/drawing/2014/main" id="{1973805C-A517-1065-8DF9-1E8DE958C094}"/>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fade">
                                      <p:cBhvr>
                                        <p:cTn id="7" dur="499"/>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76"/>
        <p:cNvGrpSpPr/>
        <p:nvPr/>
      </p:nvGrpSpPr>
      <p:grpSpPr>
        <a:xfrm>
          <a:off x="0" y="0"/>
          <a:ext cx="0" cy="0"/>
          <a:chOff x="0" y="0"/>
          <a:chExt cx="0" cy="0"/>
        </a:xfrm>
      </p:grpSpPr>
      <p:pic>
        <p:nvPicPr>
          <p:cNvPr id="1077" name="Google Shape;1077;g269857ff8b4_1_207"/>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78" name="Google Shape;1078;g269857ff8b4_1_207"/>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109</a:t>
            </a:fld>
            <a:endParaRPr/>
          </a:p>
        </p:txBody>
      </p:sp>
      <p:grpSp>
        <p:nvGrpSpPr>
          <p:cNvPr id="1079" name="Google Shape;1079;g269857ff8b4_1_207"/>
          <p:cNvGrpSpPr/>
          <p:nvPr/>
        </p:nvGrpSpPr>
        <p:grpSpPr>
          <a:xfrm>
            <a:off x="2550485" y="4545213"/>
            <a:ext cx="3520800" cy="663174"/>
            <a:chOff x="0" y="0"/>
            <a:chExt cx="3520800" cy="663174"/>
          </a:xfrm>
        </p:grpSpPr>
        <p:sp>
          <p:nvSpPr>
            <p:cNvPr id="1080" name="Google Shape;1080;g269857ff8b4_1_207"/>
            <p:cNvSpPr/>
            <p:nvPr/>
          </p:nvSpPr>
          <p:spPr>
            <a:xfrm>
              <a:off x="0" y="0"/>
              <a:ext cx="3520692" cy="663174"/>
            </a:xfrm>
            <a:custGeom>
              <a:avLst/>
              <a:gdLst/>
              <a:ahLst/>
              <a:cxnLst/>
              <a:rect l="l" t="t" r="r" b="b"/>
              <a:pathLst>
                <a:path w="21600" h="21600" extrusionOk="0">
                  <a:moveTo>
                    <a:pt x="3448" y="0"/>
                  </a:moveTo>
                  <a:lnTo>
                    <a:pt x="2669" y="5158"/>
                  </a:lnTo>
                  <a:lnTo>
                    <a:pt x="390" y="5158"/>
                  </a:lnTo>
                  <a:cubicBezTo>
                    <a:pt x="174" y="5158"/>
                    <a:pt x="0" y="6084"/>
                    <a:pt x="0" y="7226"/>
                  </a:cubicBezTo>
                  <a:lnTo>
                    <a:pt x="0" y="19532"/>
                  </a:lnTo>
                  <a:cubicBezTo>
                    <a:pt x="0" y="20674"/>
                    <a:pt x="174" y="21600"/>
                    <a:pt x="390" y="21600"/>
                  </a:cubicBezTo>
                  <a:lnTo>
                    <a:pt x="21210" y="21600"/>
                  </a:lnTo>
                  <a:cubicBezTo>
                    <a:pt x="21426" y="21600"/>
                    <a:pt x="21600" y="20674"/>
                    <a:pt x="21600" y="19532"/>
                  </a:cubicBezTo>
                  <a:lnTo>
                    <a:pt x="21600" y="7226"/>
                  </a:lnTo>
                  <a:cubicBezTo>
                    <a:pt x="21600" y="6084"/>
                    <a:pt x="21426" y="5158"/>
                    <a:pt x="21210" y="5158"/>
                  </a:cubicBezTo>
                  <a:lnTo>
                    <a:pt x="4227" y="5158"/>
                  </a:lnTo>
                  <a:lnTo>
                    <a:pt x="344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81" name="Google Shape;1081;g269857ff8b4_1_207"/>
            <p:cNvSpPr txBox="1"/>
            <p:nvPr/>
          </p:nvSpPr>
          <p:spPr>
            <a:xfrm>
              <a:off x="0" y="96639"/>
              <a:ext cx="3520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Compare branches</a:t>
              </a:r>
              <a:endParaRPr sz="1400" b="0" i="0" u="none" strike="noStrike" cap="none">
                <a:solidFill>
                  <a:srgbClr val="000000"/>
                </a:solidFill>
                <a:latin typeface="Arial"/>
                <a:ea typeface="Arial"/>
                <a:cs typeface="Arial"/>
                <a:sym typeface="Arial"/>
              </a:endParaRPr>
            </a:p>
          </p:txBody>
        </p:sp>
      </p:grpSp>
      <p:pic>
        <p:nvPicPr>
          <p:cNvPr id="2" name="圖片 1">
            <a:extLst>
              <a:ext uri="{FF2B5EF4-FFF2-40B4-BE49-F238E27FC236}">
                <a16:creationId xmlns:a16="http://schemas.microsoft.com/office/drawing/2014/main" id="{095C3CF9-A998-9163-57BE-C35C0F4B70E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Grading Example</a:t>
            </a:r>
            <a:endParaRPr/>
          </a:p>
        </p:txBody>
      </p:sp>
      <p:sp>
        <p:nvSpPr>
          <p:cNvPr id="128" name="Google Shape;128;p1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4 problems, 25% each</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during the lab</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3 during the lab, 1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75 + 25*0.6 = 90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after the lab,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 * 0.6 = 60</a:t>
            </a:r>
            <a:endParaRPr/>
          </a:p>
        </p:txBody>
      </p:sp>
      <p:sp>
        <p:nvSpPr>
          <p:cNvPr id="129" name="Google Shape;129;p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85"/>
        <p:cNvGrpSpPr/>
        <p:nvPr/>
      </p:nvGrpSpPr>
      <p:grpSpPr>
        <a:xfrm>
          <a:off x="0" y="0"/>
          <a:ext cx="0" cy="0"/>
          <a:chOff x="0" y="0"/>
          <a:chExt cx="0" cy="0"/>
        </a:xfrm>
      </p:grpSpPr>
      <p:pic>
        <p:nvPicPr>
          <p:cNvPr id="1086" name="Google Shape;1086;p86"/>
          <p:cNvPicPr preferRelativeResize="0"/>
          <p:nvPr/>
        </p:nvPicPr>
        <p:blipFill>
          <a:blip r:embed="rId3">
            <a:alphaModFix/>
          </a:blip>
          <a:stretch>
            <a:fillRect/>
          </a:stretch>
        </p:blipFill>
        <p:spPr>
          <a:xfrm>
            <a:off x="-6350" y="2045975"/>
            <a:ext cx="13004800" cy="5219686"/>
          </a:xfrm>
          <a:prstGeom prst="rect">
            <a:avLst/>
          </a:prstGeom>
          <a:noFill/>
          <a:ln>
            <a:noFill/>
          </a:ln>
        </p:spPr>
      </p:pic>
      <p:sp>
        <p:nvSpPr>
          <p:cNvPr id="1087" name="Google Shape;1087;p8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110</a:t>
            </a:fld>
            <a:endParaRPr/>
          </a:p>
        </p:txBody>
      </p:sp>
      <p:grpSp>
        <p:nvGrpSpPr>
          <p:cNvPr id="1088" name="Google Shape;1088;p86"/>
          <p:cNvGrpSpPr/>
          <p:nvPr/>
        </p:nvGrpSpPr>
        <p:grpSpPr>
          <a:xfrm>
            <a:off x="4189460" y="3531568"/>
            <a:ext cx="4638656" cy="799687"/>
            <a:chOff x="-1" y="1098525"/>
            <a:chExt cx="4638654" cy="799686"/>
          </a:xfrm>
        </p:grpSpPr>
        <p:sp>
          <p:nvSpPr>
            <p:cNvPr id="1089" name="Google Shape;1089;p86"/>
            <p:cNvSpPr/>
            <p:nvPr/>
          </p:nvSpPr>
          <p:spPr>
            <a:xfrm>
              <a:off x="-1" y="1098525"/>
              <a:ext cx="4638654" cy="799686"/>
            </a:xfrm>
            <a:custGeom>
              <a:avLst/>
              <a:gdLst/>
              <a:ahLst/>
              <a:cxnLst/>
              <a:rect l="l" t="t" r="r" b="b"/>
              <a:pathLst>
                <a:path w="21600" h="21600" extrusionOk="0">
                  <a:moveTo>
                    <a:pt x="334" y="0"/>
                  </a:moveTo>
                  <a:cubicBezTo>
                    <a:pt x="150" y="0"/>
                    <a:pt x="0" y="871"/>
                    <a:pt x="0" y="1940"/>
                  </a:cubicBezTo>
                  <a:lnTo>
                    <a:pt x="0" y="16326"/>
                  </a:lnTo>
                  <a:cubicBezTo>
                    <a:pt x="0" y="17395"/>
                    <a:pt x="150" y="18255"/>
                    <a:pt x="334" y="18255"/>
                  </a:cubicBezTo>
                  <a:lnTo>
                    <a:pt x="1076" y="18255"/>
                  </a:lnTo>
                  <a:lnTo>
                    <a:pt x="1743" y="21600"/>
                  </a:lnTo>
                  <a:lnTo>
                    <a:pt x="2410" y="18255"/>
                  </a:lnTo>
                  <a:lnTo>
                    <a:pt x="21266" y="18255"/>
                  </a:lnTo>
                  <a:cubicBezTo>
                    <a:pt x="21450" y="18255"/>
                    <a:pt x="21600" y="17395"/>
                    <a:pt x="21600" y="16326"/>
                  </a:cubicBezTo>
                  <a:lnTo>
                    <a:pt x="21600" y="1940"/>
                  </a:lnTo>
                  <a:cubicBezTo>
                    <a:pt x="21600" y="871"/>
                    <a:pt x="21450" y="0"/>
                    <a:pt x="21266" y="0"/>
                  </a:cubicBezTo>
                  <a:lnTo>
                    <a:pt x="33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90" name="Google Shape;1090;p86"/>
            <p:cNvSpPr txBox="1"/>
            <p:nvPr/>
          </p:nvSpPr>
          <p:spPr>
            <a:xfrm>
              <a:off x="37" y="1192851"/>
              <a:ext cx="46386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6. Set title to "{ID} Submission"</a:t>
              </a:r>
              <a:endParaRPr sz="1400" b="0" i="0" u="none" strike="noStrike" cap="none">
                <a:solidFill>
                  <a:srgbClr val="000000"/>
                </a:solidFill>
                <a:latin typeface="Arial"/>
                <a:ea typeface="Arial"/>
                <a:cs typeface="Arial"/>
                <a:sym typeface="Arial"/>
              </a:endParaRPr>
            </a:p>
          </p:txBody>
        </p:sp>
      </p:grpSp>
      <p:sp>
        <p:nvSpPr>
          <p:cNvPr id="1091" name="Google Shape;1091;p86"/>
          <p:cNvSpPr txBox="1">
            <a:spLocks noGrp="1"/>
          </p:cNvSpPr>
          <p:nvPr>
            <p:ph type="body" idx="4294967295"/>
          </p:nvPr>
        </p:nvSpPr>
        <p:spPr>
          <a:xfrm>
            <a:off x="268950" y="424600"/>
            <a:ext cx="124542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You can also confirm or change whether the selected branch is correct in this section. For instance, in the picture, the course branch selected is master, which is incorrect. The correct one should be courses/software-studio/202</a:t>
            </a:r>
            <a:r>
              <a:rPr lang="en-US" altLang="zh-TW" dirty="0">
                <a:solidFill>
                  <a:schemeClr val="accent5"/>
                </a:solidFill>
              </a:rPr>
              <a:t>5</a:t>
            </a:r>
            <a:r>
              <a:rPr lang="en-US" dirty="0">
                <a:solidFill>
                  <a:schemeClr val="accent5"/>
                </a:solidFill>
              </a:rPr>
              <a:t>-spring/submission-exercise: {your student ID}.</a:t>
            </a:r>
            <a:endParaRPr dirty="0">
              <a:solidFill>
                <a:schemeClr val="accent5"/>
              </a:solidFill>
            </a:endParaRPr>
          </a:p>
        </p:txBody>
      </p:sp>
      <p:cxnSp>
        <p:nvCxnSpPr>
          <p:cNvPr id="1092" name="Google Shape;1092;p86"/>
          <p:cNvCxnSpPr>
            <a:stCxn id="1091" idx="2"/>
          </p:cNvCxnSpPr>
          <p:nvPr/>
        </p:nvCxnSpPr>
        <p:spPr>
          <a:xfrm>
            <a:off x="6496050" y="1906600"/>
            <a:ext cx="44400" cy="1152000"/>
          </a:xfrm>
          <a:prstGeom prst="straightConnector1">
            <a:avLst/>
          </a:prstGeom>
          <a:noFill/>
          <a:ln w="9525" cap="flat" cmpd="sng">
            <a:solidFill>
              <a:schemeClr val="accent5"/>
            </a:solidFill>
            <a:prstDash val="solid"/>
            <a:round/>
            <a:headEnd type="none" w="med" len="med"/>
            <a:tailEnd type="triangle" w="med" len="med"/>
          </a:ln>
        </p:spPr>
      </p:cxnSp>
      <p:sp>
        <p:nvSpPr>
          <p:cNvPr id="1093" name="Google Shape;1093;p86"/>
          <p:cNvSpPr/>
          <p:nvPr/>
        </p:nvSpPr>
        <p:spPr>
          <a:xfrm>
            <a:off x="4879340" y="3018499"/>
            <a:ext cx="4250805" cy="471901"/>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 name="矩形 2">
            <a:extLst>
              <a:ext uri="{FF2B5EF4-FFF2-40B4-BE49-F238E27FC236}">
                <a16:creationId xmlns:a16="http://schemas.microsoft.com/office/drawing/2014/main" id="{1B8FD352-FDE1-C41A-15F1-F84229BDEB7C}"/>
              </a:ext>
            </a:extLst>
          </p:cNvPr>
          <p:cNvSpPr/>
          <p:nvPr/>
        </p:nvSpPr>
        <p:spPr>
          <a:xfrm>
            <a:off x="4907051" y="3075465"/>
            <a:ext cx="4084550" cy="2989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ysClr val="windowText" lastClr="000000"/>
                </a:solidFill>
              </a:rPr>
              <a:t>Courses/software-studio/2025-spring/submission-</a:t>
            </a:r>
            <a:r>
              <a:rPr lang="en-US" altLang="zh-TW" sz="1100" dirty="0" err="1">
                <a:solidFill>
                  <a:sysClr val="windowText" lastClr="000000"/>
                </a:solidFill>
              </a:rPr>
              <a:t>exerice</a:t>
            </a:r>
            <a:r>
              <a:rPr lang="en-US" altLang="zh-TW" sz="1100" dirty="0">
                <a:solidFill>
                  <a:sysClr val="windowText" lastClr="000000"/>
                </a:solidFill>
              </a:rPr>
              <a:t>:</a:t>
            </a:r>
            <a:r>
              <a:rPr lang="zh-TW" altLang="en-US" sz="1100" dirty="0">
                <a:solidFill>
                  <a:sysClr val="windowText" lastClr="000000"/>
                </a:solidFill>
              </a:rPr>
              <a:t> </a:t>
            </a:r>
            <a:r>
              <a:rPr lang="en-US" altLang="zh-TW" sz="1100" dirty="0">
                <a:solidFill>
                  <a:sysClr val="windowText" lastClr="000000"/>
                </a:solidFill>
              </a:rPr>
              <a:t>{ID}</a:t>
            </a:r>
            <a:endParaRPr lang="zh-TW" altLang="en-US" sz="1100"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499"/>
                                        <p:tgtEl>
                                          <p:spTgt spid="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1097"/>
        <p:cNvGrpSpPr/>
        <p:nvPr/>
      </p:nvGrpSpPr>
      <p:grpSpPr>
        <a:xfrm>
          <a:off x="0" y="0"/>
          <a:ext cx="0" cy="0"/>
          <a:chOff x="0" y="0"/>
          <a:chExt cx="0" cy="0"/>
        </a:xfrm>
      </p:grpSpPr>
      <p:sp>
        <p:nvSpPr>
          <p:cNvPr id="1098" name="Google Shape;1098;p8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111</a:t>
            </a:fld>
            <a:endParaRPr/>
          </a:p>
        </p:txBody>
      </p:sp>
      <p:pic>
        <p:nvPicPr>
          <p:cNvPr id="1099" name="Google Shape;1099;p87"/>
          <p:cNvPicPr preferRelativeResize="0"/>
          <p:nvPr/>
        </p:nvPicPr>
        <p:blipFill>
          <a:blip r:embed="rId3">
            <a:alphaModFix/>
          </a:blip>
          <a:stretch>
            <a:fillRect/>
          </a:stretch>
        </p:blipFill>
        <p:spPr>
          <a:xfrm>
            <a:off x="0" y="856695"/>
            <a:ext cx="13004802" cy="7589586"/>
          </a:xfrm>
          <a:prstGeom prst="rect">
            <a:avLst/>
          </a:prstGeom>
          <a:noFill/>
          <a:ln>
            <a:noFill/>
          </a:ln>
        </p:spPr>
      </p:pic>
      <p:grpSp>
        <p:nvGrpSpPr>
          <p:cNvPr id="1100" name="Google Shape;1100;p87"/>
          <p:cNvGrpSpPr/>
          <p:nvPr/>
        </p:nvGrpSpPr>
        <p:grpSpPr>
          <a:xfrm>
            <a:off x="2050631" y="7690751"/>
            <a:ext cx="4389446" cy="926318"/>
            <a:chOff x="-2434950" y="1632849"/>
            <a:chExt cx="4389444" cy="926316"/>
          </a:xfrm>
        </p:grpSpPr>
        <p:sp>
          <p:nvSpPr>
            <p:cNvPr id="1101" name="Google Shape;1101;p87"/>
            <p:cNvSpPr/>
            <p:nvPr/>
          </p:nvSpPr>
          <p:spPr>
            <a:xfrm>
              <a:off x="-2434950" y="1632849"/>
              <a:ext cx="4389444" cy="926316"/>
            </a:xfrm>
            <a:custGeom>
              <a:avLst/>
              <a:gdLst/>
              <a:ahLst/>
              <a:cxnLst/>
              <a:rect l="l" t="t" r="r" b="b"/>
              <a:pathLst>
                <a:path w="21600" h="21600" extrusionOk="0">
                  <a:moveTo>
                    <a:pt x="1215" y="0"/>
                  </a:moveTo>
                  <a:cubicBezTo>
                    <a:pt x="1020" y="0"/>
                    <a:pt x="861" y="752"/>
                    <a:pt x="861" y="1675"/>
                  </a:cubicBezTo>
                  <a:lnTo>
                    <a:pt x="861" y="7792"/>
                  </a:lnTo>
                  <a:lnTo>
                    <a:pt x="0" y="11133"/>
                  </a:lnTo>
                  <a:lnTo>
                    <a:pt x="861" y="14483"/>
                  </a:lnTo>
                  <a:lnTo>
                    <a:pt x="861" y="19925"/>
                  </a:lnTo>
                  <a:cubicBezTo>
                    <a:pt x="861" y="20848"/>
                    <a:pt x="1020" y="21600"/>
                    <a:pt x="1215" y="21600"/>
                  </a:cubicBezTo>
                  <a:lnTo>
                    <a:pt x="21248" y="21600"/>
                  </a:lnTo>
                  <a:cubicBezTo>
                    <a:pt x="21443" y="21600"/>
                    <a:pt x="21600" y="20848"/>
                    <a:pt x="21600" y="19925"/>
                  </a:cubicBezTo>
                  <a:lnTo>
                    <a:pt x="21600" y="1675"/>
                  </a:lnTo>
                  <a:cubicBezTo>
                    <a:pt x="21600" y="752"/>
                    <a:pt x="21443" y="0"/>
                    <a:pt x="21248" y="0"/>
                  </a:cubicBezTo>
                  <a:lnTo>
                    <a:pt x="121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02" name="Google Shape;1102;p87"/>
            <p:cNvSpPr txBox="1"/>
            <p:nvPr/>
          </p:nvSpPr>
          <p:spPr>
            <a:xfrm>
              <a:off x="-2434950" y="1676903"/>
              <a:ext cx="43893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7. If everything is OK,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submit your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499"/>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8"/>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pic>
        <p:nvPicPr>
          <p:cNvPr id="1108" name="Google Shape;1108;p88" descr="圖片 4"/>
          <p:cNvPicPr preferRelativeResize="0"/>
          <p:nvPr/>
        </p:nvPicPr>
        <p:blipFill rotWithShape="1">
          <a:blip r:embed="rId3">
            <a:alphaModFix/>
          </a:blip>
          <a:srcRect l="1237" r="4816"/>
          <a:stretch/>
        </p:blipFill>
        <p:spPr>
          <a:xfrm>
            <a:off x="179449" y="1768100"/>
            <a:ext cx="12217400" cy="7882767"/>
          </a:xfrm>
          <a:prstGeom prst="rect">
            <a:avLst/>
          </a:prstGeom>
          <a:noFill/>
          <a:ln>
            <a:noFill/>
          </a:ln>
        </p:spPr>
      </p:pic>
      <p:sp>
        <p:nvSpPr>
          <p:cNvPr id="1109" name="Google Shape;1109;p8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Google Shape;1114;p89" descr="圖片 1"/>
          <p:cNvPicPr preferRelativeResize="0"/>
          <p:nvPr/>
        </p:nvPicPr>
        <p:blipFill rotWithShape="1">
          <a:blip r:embed="rId3">
            <a:alphaModFix/>
          </a:blip>
          <a:srcRect/>
          <a:stretch/>
        </p:blipFill>
        <p:spPr>
          <a:xfrm>
            <a:off x="1333976" y="1840550"/>
            <a:ext cx="11237700" cy="7792400"/>
          </a:xfrm>
          <a:prstGeom prst="rect">
            <a:avLst/>
          </a:prstGeom>
          <a:noFill/>
          <a:ln>
            <a:noFill/>
          </a:ln>
        </p:spPr>
      </p:pic>
      <p:sp>
        <p:nvSpPr>
          <p:cNvPr id="1115" name="Google Shape;1115;p8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113</a:t>
            </a:fld>
            <a:endParaRPr/>
          </a:p>
        </p:txBody>
      </p:sp>
      <p:sp>
        <p:nvSpPr>
          <p:cNvPr id="1116" name="Google Shape;1116;p89"/>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90" descr="圖片 1"/>
          <p:cNvPicPr preferRelativeResize="0"/>
          <p:nvPr/>
        </p:nvPicPr>
        <p:blipFill rotWithShape="1">
          <a:blip r:embed="rId3">
            <a:alphaModFix/>
          </a:blip>
          <a:srcRect/>
          <a:stretch/>
        </p:blipFill>
        <p:spPr>
          <a:xfrm>
            <a:off x="0" y="1452566"/>
            <a:ext cx="13004798" cy="7160318"/>
          </a:xfrm>
          <a:prstGeom prst="rect">
            <a:avLst/>
          </a:prstGeom>
          <a:noFill/>
          <a:ln>
            <a:noFill/>
          </a:ln>
        </p:spPr>
      </p:pic>
      <p:sp>
        <p:nvSpPr>
          <p:cNvPr id="1122" name="Google Shape;1122;p9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114</a:t>
            </a:fld>
            <a:endParaRPr/>
          </a:p>
        </p:txBody>
      </p:sp>
      <p:sp>
        <p:nvSpPr>
          <p:cNvPr id="1123" name="Google Shape;1123;p90"/>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92" descr="圖片 5"/>
          <p:cNvPicPr preferRelativeResize="0"/>
          <p:nvPr/>
        </p:nvPicPr>
        <p:blipFill rotWithShape="1">
          <a:blip r:embed="rId3">
            <a:alphaModFix/>
          </a:blip>
          <a:srcRect/>
          <a:stretch/>
        </p:blipFill>
        <p:spPr>
          <a:xfrm>
            <a:off x="537078" y="3984355"/>
            <a:ext cx="11930645" cy="3058828"/>
          </a:xfrm>
          <a:prstGeom prst="rect">
            <a:avLst/>
          </a:prstGeom>
          <a:noFill/>
          <a:ln>
            <a:noFill/>
          </a:ln>
        </p:spPr>
      </p:pic>
      <p:sp>
        <p:nvSpPr>
          <p:cNvPr id="1129" name="Google Shape;1129;p92"/>
          <p:cNvSpPr/>
          <p:nvPr/>
        </p:nvSpPr>
        <p:spPr>
          <a:xfrm>
            <a:off x="8478067" y="6378838"/>
            <a:ext cx="1676400" cy="8127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30" name="Google Shape;1130;p92"/>
          <p:cNvSpPr txBox="1"/>
          <p:nvPr/>
        </p:nvSpPr>
        <p:spPr>
          <a:xfrm>
            <a:off x="8387237" y="7355146"/>
            <a:ext cx="18582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0000"/>
              </a:buClr>
              <a:buSzPts val="3600"/>
              <a:buFont typeface="Helvetica Neue Light"/>
              <a:buNone/>
            </a:pPr>
            <a:r>
              <a:rPr lang="en-US" sz="3600" b="0" i="0" u="none" strike="noStrike" cap="none">
                <a:solidFill>
                  <a:srgbClr val="FF0000"/>
                </a:solidFill>
                <a:latin typeface="Helvetica Neue Light"/>
                <a:ea typeface="Helvetica Neue Light"/>
                <a:cs typeface="Helvetica Neue Light"/>
                <a:sym typeface="Helvetica Neue Light"/>
              </a:rPr>
              <a:t>Here!!!!!</a:t>
            </a:r>
            <a:endParaRPr sz="1400" b="0" i="0" u="none" strike="noStrike" cap="none">
              <a:solidFill>
                <a:srgbClr val="000000"/>
              </a:solidFill>
              <a:latin typeface="Arial"/>
              <a:ea typeface="Arial"/>
              <a:cs typeface="Arial"/>
              <a:sym typeface="Arial"/>
            </a:endParaRPr>
          </a:p>
        </p:txBody>
      </p:sp>
      <p:sp>
        <p:nvSpPr>
          <p:cNvPr id="1131" name="Google Shape;1131;p9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115</a:t>
            </a:fld>
            <a:endParaRPr/>
          </a:p>
        </p:txBody>
      </p:sp>
      <p:sp>
        <p:nvSpPr>
          <p:cNvPr id="1132" name="Google Shape;1132;p92"/>
          <p:cNvSpPr txBox="1"/>
          <p:nvPr/>
        </p:nvSpPr>
        <p:spPr>
          <a:xfrm>
            <a:off x="952500" y="1750763"/>
            <a:ext cx="11099700" cy="15699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4800">
                <a:solidFill>
                  <a:schemeClr val="dk1"/>
                </a:solidFill>
              </a:rPr>
              <a:t>The GitLab setup in our laboratory is accessible through the link.</a:t>
            </a:r>
            <a:endParaRPr sz="4800" i="0" u="none" strike="noStrike" cap="none">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58C9C4-3769-B657-99A1-37DAA3C99099}"/>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C5A336A9-3894-A69F-40B3-1E6B29AFC7E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CCA9784F-858E-D26B-170F-5D58C3688DA4}"/>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Tools &amp; References</a:t>
            </a:r>
            <a:endParaRPr dirty="0">
              <a:solidFill>
                <a:srgbClr val="0C0C0C"/>
              </a:solidFill>
            </a:endParaRPr>
          </a:p>
        </p:txBody>
      </p:sp>
      <p:sp>
        <p:nvSpPr>
          <p:cNvPr id="108" name="Google Shape;108;p3">
            <a:extLst>
              <a:ext uri="{FF2B5EF4-FFF2-40B4-BE49-F238E27FC236}">
                <a16:creationId xmlns:a16="http://schemas.microsoft.com/office/drawing/2014/main" id="{C4CE8D08-020D-ADC0-FAC7-62E6C7FA78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116</a:t>
            </a:fld>
            <a:endParaRPr/>
          </a:p>
        </p:txBody>
      </p:sp>
    </p:spTree>
    <p:extLst>
      <p:ext uri="{BB962C8B-B14F-4D97-AF65-F5344CB8AC3E}">
        <p14:creationId xmlns:p14="http://schemas.microsoft.com/office/powerpoint/2010/main" val="397974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Tools</a:t>
            </a:r>
            <a:endParaRPr/>
          </a:p>
        </p:txBody>
      </p:sp>
      <p:sp>
        <p:nvSpPr>
          <p:cNvPr id="1145" name="Google Shape;1145;p94"/>
          <p:cNvSpPr txBox="1">
            <a:spLocks noGrp="1"/>
          </p:cNvSpPr>
          <p:nvPr>
            <p:ph type="body" idx="1"/>
          </p:nvPr>
        </p:nvSpPr>
        <p:spPr>
          <a:xfrm>
            <a:off x="952500" y="2603499"/>
            <a:ext cx="11099800" cy="6964117"/>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GUI</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GitKraken</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Editor / IDE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Visual Studio Code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Atom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Sublime Text</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Brackets</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Notepad++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Webstorm</a:t>
            </a:r>
            <a:endParaRPr/>
          </a:p>
        </p:txBody>
      </p:sp>
      <p:sp>
        <p:nvSpPr>
          <p:cNvPr id="1146" name="Google Shape;1146;p9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95" descr="pasted-image.tiff"/>
          <p:cNvPicPr preferRelativeResize="0"/>
          <p:nvPr/>
        </p:nvPicPr>
        <p:blipFill rotWithShape="1">
          <a:blip r:embed="rId3">
            <a:alphaModFix/>
          </a:blip>
          <a:srcRect/>
          <a:stretch/>
        </p:blipFill>
        <p:spPr>
          <a:xfrm>
            <a:off x="-2171047" y="-6350"/>
            <a:ext cx="17346895" cy="9766300"/>
          </a:xfrm>
          <a:prstGeom prst="rect">
            <a:avLst/>
          </a:prstGeom>
          <a:noFill/>
          <a:ln>
            <a:noFill/>
          </a:ln>
        </p:spPr>
      </p:pic>
      <p:sp>
        <p:nvSpPr>
          <p:cNvPr id="1152" name="Google Shape;1152;p9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E3233"/>
        </a:solidFill>
        <a:effectLst/>
      </p:bgPr>
    </p:bg>
    <p:spTree>
      <p:nvGrpSpPr>
        <p:cNvPr id="1" name="Shape 1156"/>
        <p:cNvGrpSpPr/>
        <p:nvPr/>
      </p:nvGrpSpPr>
      <p:grpSpPr>
        <a:xfrm>
          <a:off x="0" y="0"/>
          <a:ext cx="0" cy="0"/>
          <a:chOff x="0" y="0"/>
          <a:chExt cx="0" cy="0"/>
        </a:xfrm>
      </p:grpSpPr>
      <p:pic>
        <p:nvPicPr>
          <p:cNvPr id="1157" name="Google Shape;1157;p96"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58" name="Google Shape;1158;p9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590976F-08AD-66D0-181F-DB2C0FDFD18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A69538AE-84A6-3F03-DD13-471A0FDA3368}"/>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47FA2D85-FBAA-5208-5E50-91863A1B1F98}"/>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5DF2D269-E39D-BFF6-FB3E-3A7BAA95EFA6}"/>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a:t>
            </a:fld>
            <a:endParaRPr/>
          </a:p>
        </p:txBody>
      </p:sp>
    </p:spTree>
    <p:extLst>
      <p:ext uri="{BB962C8B-B14F-4D97-AF65-F5344CB8AC3E}">
        <p14:creationId xmlns:p14="http://schemas.microsoft.com/office/powerpoint/2010/main" val="2017678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73179"/>
        </a:solidFill>
        <a:effectLst/>
      </p:bgPr>
    </p:bg>
    <p:spTree>
      <p:nvGrpSpPr>
        <p:cNvPr id="1" name="Shape 1162"/>
        <p:cNvGrpSpPr/>
        <p:nvPr/>
      </p:nvGrpSpPr>
      <p:grpSpPr>
        <a:xfrm>
          <a:off x="0" y="0"/>
          <a:ext cx="0" cy="0"/>
          <a:chOff x="0" y="0"/>
          <a:chExt cx="0" cy="0"/>
        </a:xfrm>
      </p:grpSpPr>
      <p:pic>
        <p:nvPicPr>
          <p:cNvPr id="1163" name="Google Shape;1163;p97" descr="pasted-image.tiff"/>
          <p:cNvPicPr preferRelativeResize="0"/>
          <p:nvPr/>
        </p:nvPicPr>
        <p:blipFill rotWithShape="1">
          <a:blip r:embed="rId3">
            <a:alphaModFix/>
          </a:blip>
          <a:srcRect/>
          <a:stretch/>
        </p:blipFill>
        <p:spPr>
          <a:xfrm>
            <a:off x="0" y="1527239"/>
            <a:ext cx="13004800" cy="6699123"/>
          </a:xfrm>
          <a:prstGeom prst="rect">
            <a:avLst/>
          </a:prstGeom>
          <a:noFill/>
          <a:ln>
            <a:noFill/>
          </a:ln>
        </p:spPr>
      </p:pic>
      <p:sp>
        <p:nvSpPr>
          <p:cNvPr id="1164" name="Google Shape;1164;p9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Google Shape;1169;p98"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70" name="Google Shape;1170;p9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99" descr="pasted-image.tiff"/>
          <p:cNvPicPr preferRelativeResize="0"/>
          <p:nvPr/>
        </p:nvPicPr>
        <p:blipFill rotWithShape="1">
          <a:blip r:embed="rId3">
            <a:alphaModFix/>
          </a:blip>
          <a:srcRect/>
          <a:stretch/>
        </p:blipFill>
        <p:spPr>
          <a:xfrm>
            <a:off x="0" y="1764640"/>
            <a:ext cx="13004800" cy="6224320"/>
          </a:xfrm>
          <a:prstGeom prst="rect">
            <a:avLst/>
          </a:prstGeom>
          <a:noFill/>
          <a:ln>
            <a:noFill/>
          </a:ln>
        </p:spPr>
      </p:pic>
      <p:sp>
        <p:nvSpPr>
          <p:cNvPr id="1176" name="Google Shape;1176;p9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0"/>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Reference</a:t>
            </a:r>
            <a:endParaRPr sz="1400" b="0" i="0" u="none" strike="noStrike" cap="none">
              <a:solidFill>
                <a:srgbClr val="000000"/>
              </a:solidFill>
              <a:latin typeface="Arial"/>
              <a:ea typeface="Arial"/>
              <a:cs typeface="Arial"/>
              <a:sym typeface="Arial"/>
            </a:endParaRPr>
          </a:p>
        </p:txBody>
      </p:sp>
      <p:sp>
        <p:nvSpPr>
          <p:cNvPr id="1182" name="Google Shape;1182;p100"/>
          <p:cNvSpPr txBox="1"/>
          <p:nvPr/>
        </p:nvSpPr>
        <p:spPr>
          <a:xfrm>
            <a:off x="952500" y="2603499"/>
            <a:ext cx="11099800" cy="6123941"/>
          </a:xfrm>
          <a:prstGeom prst="rect">
            <a:avLst/>
          </a:prstGeom>
          <a:noFill/>
          <a:ln>
            <a:noFill/>
          </a:ln>
        </p:spPr>
        <p:txBody>
          <a:bodyPr spcFirstLastPara="1" wrap="square" lIns="45700" tIns="45700" rIns="45700" bIns="45700" anchor="t" anchorCtr="0">
            <a:spAutoFit/>
          </a:bodyPr>
          <a:lstStyle/>
          <a:p>
            <a:pPr marL="444500" marR="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Git branching (interactive)</a:t>
            </a:r>
            <a:endParaRPr sz="1400" b="0" i="0" u="none" strike="noStrike" cap="none" dirty="0">
              <a:solidFill>
                <a:srgbClr val="000000"/>
              </a:solidFill>
              <a:latin typeface="Arial"/>
              <a:ea typeface="Arial"/>
              <a:cs typeface="Arial"/>
              <a:sym typeface="Arial"/>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http://pcottle.github.io/learnGitBranching/</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Pro Git</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http://git-scm.com/book/</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err="1">
                <a:solidFill>
                  <a:srgbClr val="000000"/>
                </a:solidFill>
                <a:latin typeface="Helvetica Neue"/>
                <a:ea typeface="Helvetica Neue"/>
                <a:cs typeface="Helvetica Neue"/>
                <a:sym typeface="Helvetica Neue"/>
              </a:rPr>
              <a:t>寫給大家的</a:t>
            </a:r>
            <a:r>
              <a:rPr lang="en-US" sz="3600" b="0" i="0" u="none" strike="noStrike" cap="none" dirty="0">
                <a:solidFill>
                  <a:srgbClr val="000000"/>
                </a:solidFill>
                <a:latin typeface="Helvetica Neue"/>
                <a:ea typeface="Helvetica Neue"/>
                <a:cs typeface="Helvetica Neue"/>
                <a:sym typeface="Helvetica Neue"/>
              </a:rPr>
              <a:t> Git </a:t>
            </a:r>
            <a:r>
              <a:rPr lang="en-US" sz="3600" b="0" i="0" u="none" strike="noStrike" cap="none" dirty="0" err="1">
                <a:solidFill>
                  <a:srgbClr val="000000"/>
                </a:solidFill>
                <a:latin typeface="Helvetica Neue"/>
                <a:ea typeface="Helvetica Neue"/>
                <a:cs typeface="Helvetica Neue"/>
                <a:sym typeface="Helvetica Neue"/>
              </a:rPr>
              <a:t>教學</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http://www.slideshare.net/littlebtc/git-5528339</a:t>
            </a:r>
            <a:endParaRPr sz="1400" b="0" i="0" u="none" strike="noStrike" cap="none" dirty="0">
              <a:solidFill>
                <a:srgbClr val="000000"/>
              </a:solidFill>
              <a:latin typeface="Arial"/>
              <a:ea typeface="Arial"/>
              <a:cs typeface="Arial"/>
              <a:sym typeface="Arial"/>
            </a:endParaRPr>
          </a:p>
        </p:txBody>
      </p:sp>
      <p:sp>
        <p:nvSpPr>
          <p:cNvPr id="1183" name="Google Shape;1183;p10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1"/>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Today’s exercise</a:t>
            </a:r>
            <a:endParaRPr sz="1400" b="0" i="0" u="none" strike="noStrike" cap="none">
              <a:solidFill>
                <a:srgbClr val="000000"/>
              </a:solidFill>
              <a:latin typeface="Arial"/>
              <a:ea typeface="Arial"/>
              <a:cs typeface="Arial"/>
              <a:sym typeface="Arial"/>
            </a:endParaRPr>
          </a:p>
        </p:txBody>
      </p:sp>
      <p:sp>
        <p:nvSpPr>
          <p:cNvPr id="1189" name="Google Shape;1189;p101"/>
          <p:cNvSpPr txBox="1"/>
          <p:nvPr/>
        </p:nvSpPr>
        <p:spPr>
          <a:xfrm>
            <a:off x="952500" y="2603499"/>
            <a:ext cx="11099700" cy="4478109"/>
          </a:xfrm>
          <a:prstGeom prst="rect">
            <a:avLst/>
          </a:prstGeom>
          <a:noFill/>
          <a:ln>
            <a:noFill/>
          </a:ln>
        </p:spPr>
        <p:txBody>
          <a:bodyPr spcFirstLastPara="1" wrap="square" lIns="45700" tIns="45700" rIns="45700" bIns="45700" anchor="t" anchorCtr="0">
            <a:spAutoFit/>
          </a:bodyPr>
          <a:lstStyle/>
          <a:p>
            <a:pPr marL="457200" lvl="0" indent="-400050" algn="l" rtl="0">
              <a:spcBef>
                <a:spcPts val="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Install Git command line tool in your computer.</a:t>
            </a:r>
            <a:endParaRPr dirty="0">
              <a:solidFill>
                <a:schemeClr val="dk1"/>
              </a:solidFill>
            </a:endParaRPr>
          </a:p>
          <a:p>
            <a:pPr marL="914400" lvl="1" indent="-400050" algn="l" rtl="0">
              <a:spcBef>
                <a:spcPts val="420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Follow appendix “Git Command-line Tool Installation”.</a:t>
            </a:r>
            <a:endParaRPr sz="3600" dirty="0">
              <a:latin typeface="Helvetica Neue"/>
              <a:ea typeface="Helvetica Neue"/>
              <a:cs typeface="Helvetica Neue"/>
              <a:sym typeface="Helvetica Neue"/>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Try to submit in GitLab.</a:t>
            </a:r>
          </a:p>
          <a:p>
            <a:pPr marL="444500" marR="0" lvl="0" indent="-444500" algn="l" rtl="0">
              <a:lnSpc>
                <a:spcPct val="100000"/>
              </a:lnSpc>
              <a:spcBef>
                <a:spcPts val="4200"/>
              </a:spcBef>
              <a:spcAft>
                <a:spcPts val="0"/>
              </a:spcAft>
              <a:buClr>
                <a:srgbClr val="000000"/>
              </a:buClr>
              <a:buSzPts val="2700"/>
              <a:buFont typeface="Helvetica Neue"/>
              <a:buChar char="•"/>
            </a:pPr>
            <a:endParaRPr lang="zh-TW" altLang="en-US" sz="3600" b="0" i="0" u="none" strike="noStrike" cap="none" dirty="0">
              <a:solidFill>
                <a:srgbClr val="000000"/>
              </a:solidFill>
              <a:latin typeface="Helvetica Neue"/>
              <a:ea typeface="Helvetica Neue"/>
              <a:cs typeface="Helvetica Neue"/>
              <a:sym typeface="Helvetica Neue"/>
            </a:endParaRPr>
          </a:p>
        </p:txBody>
      </p:sp>
      <p:sp>
        <p:nvSpPr>
          <p:cNvPr id="1190" name="Google Shape;1190;p10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124</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altLang="zh-TW" sz="7000" dirty="0"/>
              <a:t>Why should we use version control?</a:t>
            </a:r>
            <a:endParaRPr lang="en-US" sz="7000" dirty="0"/>
          </a:p>
        </p:txBody>
      </p:sp>
      <p:sp>
        <p:nvSpPr>
          <p:cNvPr id="142" name="Google Shape;142;p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1079398" y="3159898"/>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dirty="0"/>
              <a:t>We want to track what we did and when we did it.</a:t>
            </a:r>
            <a:endParaRPr dirty="0"/>
          </a:p>
        </p:txBody>
      </p:sp>
      <p:sp>
        <p:nvSpPr>
          <p:cNvPr id="148" name="Google Shape;148;p1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000000"/>
              </a:buClr>
              <a:buSzPts val="8000"/>
              <a:buFont typeface="Helvetica Neue"/>
              <a:buNone/>
            </a:pPr>
            <a:r>
              <a:rPr lang="en-US" altLang="zh-TW" dirty="0"/>
              <a:t>Why use version control system?</a:t>
            </a:r>
            <a:endParaRPr dirty="0"/>
          </a:p>
        </p:txBody>
      </p:sp>
      <p:sp>
        <p:nvSpPr>
          <p:cNvPr id="161" name="Google Shape;161;p18"/>
          <p:cNvSpPr txBox="1">
            <a:spLocks noGrp="1"/>
          </p:cNvSpPr>
          <p:nvPr>
            <p:ph type="body" idx="1"/>
          </p:nvPr>
        </p:nvSpPr>
        <p:spPr>
          <a:xfrm>
            <a:off x="1130402" y="4012171"/>
            <a:ext cx="11099800" cy="4448089"/>
          </a:xfrm>
          <a:prstGeom prst="rect">
            <a:avLst/>
          </a:prstGeom>
          <a:noFill/>
          <a:ln>
            <a:noFill/>
          </a:ln>
        </p:spPr>
        <p:txBody>
          <a:bodyPr spcFirstLastPara="1" wrap="square" lIns="50800" tIns="50800" rIns="50800" bIns="50800" anchor="t" anchorCtr="0">
            <a:normAutofit lnSpcReduction="10000"/>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Managing your projects - tracking your files and modifications.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Synchronization between modifications made by different developers.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Revision history is still very helpful even if you work alone.</a:t>
            </a:r>
            <a:endParaRPr dirty="0"/>
          </a:p>
        </p:txBody>
      </p:sp>
      <p:sp>
        <p:nvSpPr>
          <p:cNvPr id="162" name="Google Shape;162;p1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Students’ VCS</a:t>
            </a:r>
            <a:endParaRPr dirty="0"/>
          </a:p>
        </p:txBody>
      </p:sp>
      <p:pic>
        <p:nvPicPr>
          <p:cNvPr id="154" name="Google Shape;154;p15" descr="軟實期末作業-5.png"/>
          <p:cNvPicPr preferRelativeResize="0"/>
          <p:nvPr/>
        </p:nvPicPr>
        <p:blipFill rotWithShape="1">
          <a:blip r:embed="rId3">
            <a:alphaModFix/>
          </a:blip>
          <a:srcRect/>
          <a:stretch/>
        </p:blipFill>
        <p:spPr>
          <a:xfrm>
            <a:off x="1612900" y="2832100"/>
            <a:ext cx="9779000" cy="5842000"/>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019"/>
              </a:srgbClr>
            </a:outerShdw>
          </a:effectLst>
        </p:spPr>
      </p:pic>
      <p:sp>
        <p:nvSpPr>
          <p:cNvPr id="155" name="Google Shape;155;p1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0" descr="圖片 4"/>
          <p:cNvPicPr preferRelativeResize="0"/>
          <p:nvPr/>
        </p:nvPicPr>
        <p:blipFill rotWithShape="1">
          <a:blip r:embed="rId3">
            <a:alphaModFix/>
          </a:blip>
          <a:srcRect/>
          <a:stretch/>
        </p:blipFill>
        <p:spPr>
          <a:xfrm>
            <a:off x="4327523" y="3380316"/>
            <a:ext cx="4349751" cy="4349751"/>
          </a:xfrm>
          <a:prstGeom prst="rect">
            <a:avLst/>
          </a:prstGeom>
          <a:noFill/>
          <a:ln>
            <a:noFill/>
          </a:ln>
        </p:spPr>
      </p:pic>
      <p:sp>
        <p:nvSpPr>
          <p:cNvPr id="175" name="Google Shape;175;p2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76" name="Google Shape;176;p2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82" name="Google Shape;182;p21"/>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Git is a popular version control system which is</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Fast</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Easy to use</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Distributed</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 git repository is a mini database that tracks your files.</a:t>
            </a:r>
            <a:endParaRPr dirty="0"/>
          </a:p>
        </p:txBody>
      </p:sp>
      <p:sp>
        <p:nvSpPr>
          <p:cNvPr id="183" name="Google Shape;183;p2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26" descr="GIT-HACK.png"/>
          <p:cNvPicPr preferRelativeResize="0"/>
          <p:nvPr/>
        </p:nvPicPr>
        <p:blipFill rotWithShape="1">
          <a:blip r:embed="rId3">
            <a:alphaModFix/>
          </a:blip>
          <a:srcRect/>
          <a:stretch/>
        </p:blipFill>
        <p:spPr>
          <a:xfrm>
            <a:off x="4172172" y="3412492"/>
            <a:ext cx="4660456" cy="4681216"/>
          </a:xfrm>
          <a:prstGeom prst="rect">
            <a:avLst/>
          </a:prstGeom>
          <a:noFill/>
          <a:ln>
            <a:noFill/>
          </a:ln>
          <a:effectLst>
            <a:outerShdw blurRad="355600" rotWithShape="0">
              <a:srgbClr val="000000">
                <a:alpha val="74117"/>
              </a:srgbClr>
            </a:outerShdw>
          </a:effectLst>
        </p:spPr>
      </p:pic>
      <p:sp>
        <p:nvSpPr>
          <p:cNvPr id="247" name="Google Shape;247;p26"/>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Be Professional</a:t>
            </a:r>
            <a:endParaRPr sz="1400" b="0" i="0" u="none" strike="noStrike" cap="none">
              <a:solidFill>
                <a:srgbClr val="000000"/>
              </a:solidFill>
              <a:latin typeface="Arial"/>
              <a:ea typeface="Arial"/>
              <a:cs typeface="Arial"/>
              <a:sym typeface="Arial"/>
            </a:endParaRPr>
          </a:p>
        </p:txBody>
      </p:sp>
      <p:sp>
        <p:nvSpPr>
          <p:cNvPr id="248" name="Google Shape;248;p2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Notice</a:t>
            </a:r>
            <a:endParaRPr/>
          </a:p>
        </p:txBody>
      </p:sp>
      <p:sp>
        <p:nvSpPr>
          <p:cNvPr id="64" name="Google Shape;64;p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These slides will focus on how to </a:t>
            </a:r>
            <a:r>
              <a:rPr lang="en-US" sz="3600" b="0" i="0" u="none" strike="noStrike" cap="none" dirty="0">
                <a:solidFill>
                  <a:srgbClr val="FF2600"/>
                </a:solidFill>
                <a:latin typeface="Helvetica Neue"/>
                <a:ea typeface="Helvetica Neue"/>
                <a:cs typeface="Helvetica Neue"/>
                <a:sym typeface="Helvetica Neue"/>
              </a:rPr>
              <a:t>submit you code</a:t>
            </a:r>
            <a:r>
              <a:rPr lang="en-US" sz="3600" b="0" i="0" u="none" strike="noStrike" cap="none" dirty="0">
                <a:solidFill>
                  <a:srgbClr val="000000"/>
                </a:solidFill>
                <a:latin typeface="Helvetica Neue"/>
                <a:ea typeface="Helvetica Neue"/>
                <a:cs typeface="Helvetica Neue"/>
                <a:sym typeface="Helvetica Neue"/>
              </a:rPr>
              <a:t> by using Git command line </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You can also use other Git GUI tool or built-in Git tool in other IDE/editor</a:t>
            </a:r>
            <a:endParaRPr dirty="0"/>
          </a:p>
        </p:txBody>
      </p:sp>
      <p:sp>
        <p:nvSpPr>
          <p:cNvPr id="65" name="Google Shape;65;p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D3FFA96-AA47-EA2A-7A12-F891361793A5}"/>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8CD519E7-8C84-4D0F-7721-4CC01341FEFD}"/>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9A693059-C4E2-FB24-3D10-EA69A5CF1BEE}"/>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7F2FA24-271F-C49D-028A-5215C183F11D}"/>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20</a:t>
            </a:fld>
            <a:endParaRPr/>
          </a:p>
        </p:txBody>
      </p:sp>
    </p:spTree>
    <p:extLst>
      <p:ext uri="{BB962C8B-B14F-4D97-AF65-F5344CB8AC3E}">
        <p14:creationId xmlns:p14="http://schemas.microsoft.com/office/powerpoint/2010/main" val="219919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dirty="0"/>
              <a:t>VCS</a:t>
            </a:r>
            <a:r>
              <a:rPr lang="en-US" sz="8000" b="0" i="0" u="none" strike="noStrike" cap="none" dirty="0">
                <a:solidFill>
                  <a:srgbClr val="000000"/>
                </a:solidFill>
                <a:latin typeface="Helvetica Neue"/>
                <a:ea typeface="Helvetica Neue"/>
                <a:cs typeface="Helvetica Neue"/>
                <a:sym typeface="Helvetica Neue"/>
              </a:rPr>
              <a:t> (1/2)</a:t>
            </a:r>
            <a:endParaRPr dirty="0"/>
          </a:p>
        </p:txBody>
      </p:sp>
      <p:sp>
        <p:nvSpPr>
          <p:cNvPr id="189" name="Google Shape;189;p2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31165" lvl="0" indent="-431165" algn="l" rtl="0">
              <a:lnSpc>
                <a:spcPct val="100000"/>
              </a:lnSpc>
              <a:spcBef>
                <a:spcPts val="0"/>
              </a:spcBef>
              <a:spcAft>
                <a:spcPts val="0"/>
              </a:spcAft>
              <a:buClr>
                <a:srgbClr val="000000"/>
              </a:buClr>
              <a:buSzPts val="2550"/>
              <a:buFont typeface="Helvetica Neue"/>
              <a:buChar char="•"/>
            </a:pPr>
            <a:r>
              <a:rPr lang="en-US" sz="3400"/>
              <a:t>With a local repository in your computer, you’ll need following operations to make git track your work:</a:t>
            </a:r>
            <a:endParaRPr/>
          </a:p>
          <a:p>
            <a:pPr marL="1847850" lvl="2" indent="-615950" algn="l" rtl="0">
              <a:lnSpc>
                <a:spcPct val="100000"/>
              </a:lnSpc>
              <a:spcBef>
                <a:spcPts val="4000"/>
              </a:spcBef>
              <a:spcAft>
                <a:spcPts val="0"/>
              </a:spcAft>
              <a:buClr>
                <a:schemeClr val="accent2"/>
              </a:buClr>
              <a:buSzPts val="3400"/>
              <a:buFont typeface="Helvetica Neue"/>
              <a:buAutoNum type="arabicPeriod"/>
            </a:pPr>
            <a:r>
              <a:rPr lang="en-US" sz="3400"/>
              <a:t>Create/modify files</a:t>
            </a:r>
            <a:endParaRPr/>
          </a:p>
          <a:p>
            <a:pPr marL="1847850" lvl="2" indent="-615950" algn="l" rtl="0">
              <a:lnSpc>
                <a:spcPct val="100000"/>
              </a:lnSpc>
              <a:spcBef>
                <a:spcPts val="4000"/>
              </a:spcBef>
              <a:spcAft>
                <a:spcPts val="0"/>
              </a:spcAft>
              <a:buClr>
                <a:srgbClr val="C00000"/>
              </a:buClr>
              <a:buSzPts val="3400"/>
              <a:buFont typeface="Helvetica Neue"/>
              <a:buAutoNum type="arabicPeriod"/>
            </a:pPr>
            <a:r>
              <a:rPr lang="en-US" sz="3400"/>
              <a:t>Let git monitor the files by </a:t>
            </a:r>
            <a:r>
              <a:rPr lang="en-US" i="1">
                <a:solidFill>
                  <a:srgbClr val="FF2600"/>
                </a:solidFill>
              </a:rPr>
              <a:t>adding</a:t>
            </a:r>
            <a:r>
              <a:rPr lang="en-US" sz="3400"/>
              <a:t> them to staging files.</a:t>
            </a:r>
            <a:endParaRPr/>
          </a:p>
          <a:p>
            <a:pPr marL="1847850" lvl="2" indent="-615950" algn="l" rtl="0">
              <a:lnSpc>
                <a:spcPct val="100000"/>
              </a:lnSpc>
              <a:spcBef>
                <a:spcPts val="4000"/>
              </a:spcBef>
              <a:spcAft>
                <a:spcPts val="0"/>
              </a:spcAft>
              <a:buClr>
                <a:schemeClr val="accent4"/>
              </a:buClr>
              <a:buSzPts val="3400"/>
              <a:buFont typeface="Helvetica Neue"/>
              <a:buAutoNum type="arabicPeriod"/>
            </a:pPr>
            <a:r>
              <a:rPr lang="en-US" sz="3400" i="1">
                <a:solidFill>
                  <a:srgbClr val="FF2600"/>
                </a:solidFill>
              </a:rPr>
              <a:t>Commit</a:t>
            </a:r>
            <a:r>
              <a:rPr lang="en-US" i="0">
                <a:solidFill>
                  <a:srgbClr val="000000"/>
                </a:solidFill>
              </a:rPr>
              <a:t> your changes to and git will create snapshots (versions) of the files for you.</a:t>
            </a:r>
            <a:endParaRPr/>
          </a:p>
        </p:txBody>
      </p:sp>
      <p:sp>
        <p:nvSpPr>
          <p:cNvPr id="190" name="Google Shape;190;p2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23"/>
          <p:cNvGrpSpPr/>
          <p:nvPr/>
        </p:nvGrpSpPr>
        <p:grpSpPr>
          <a:xfrm>
            <a:off x="4933789" y="3045672"/>
            <a:ext cx="2788248" cy="739530"/>
            <a:chOff x="0" y="0"/>
            <a:chExt cx="2788247" cy="739529"/>
          </a:xfrm>
        </p:grpSpPr>
        <p:sp>
          <p:nvSpPr>
            <p:cNvPr id="196" name="Google Shape;196;p23"/>
            <p:cNvSpPr/>
            <p:nvPr/>
          </p:nvSpPr>
          <p:spPr>
            <a:xfrm>
              <a:off x="0" y="0"/>
              <a:ext cx="2788247" cy="739529"/>
            </a:xfrm>
            <a:prstGeom prst="roundRect">
              <a:avLst>
                <a:gd name="adj" fmla="val 28710"/>
              </a:avLst>
            </a:pr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97" name="Google Shape;197;p23"/>
            <p:cNvSpPr txBox="1"/>
            <p:nvPr/>
          </p:nvSpPr>
          <p:spPr>
            <a:xfrm>
              <a:off x="62185" y="134814"/>
              <a:ext cx="2663876"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Modifying Files</a:t>
              </a:r>
              <a:endParaRPr sz="1400" b="0" i="0" u="none" strike="noStrike" cap="none" dirty="0">
                <a:solidFill>
                  <a:srgbClr val="000000"/>
                </a:solidFill>
                <a:latin typeface="Arial"/>
                <a:ea typeface="Arial"/>
                <a:cs typeface="Arial"/>
                <a:sym typeface="Arial"/>
              </a:endParaRPr>
            </a:p>
          </p:txBody>
        </p:sp>
      </p:grpSp>
      <p:grpSp>
        <p:nvGrpSpPr>
          <p:cNvPr id="198" name="Google Shape;198;p23"/>
          <p:cNvGrpSpPr/>
          <p:nvPr/>
        </p:nvGrpSpPr>
        <p:grpSpPr>
          <a:xfrm>
            <a:off x="1558622" y="6501534"/>
            <a:ext cx="3663229" cy="921264"/>
            <a:chOff x="0" y="0"/>
            <a:chExt cx="3663228" cy="921262"/>
          </a:xfrm>
        </p:grpSpPr>
        <p:sp>
          <p:nvSpPr>
            <p:cNvPr id="199" name="Google Shape;199;p23"/>
            <p:cNvSpPr/>
            <p:nvPr/>
          </p:nvSpPr>
          <p:spPr>
            <a:xfrm>
              <a:off x="0" y="0"/>
              <a:ext cx="3663228" cy="921262"/>
            </a:xfrm>
            <a:prstGeom prst="roundRect">
              <a:avLst>
                <a:gd name="adj" fmla="val 14247"/>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0" name="Google Shape;200;p23"/>
            <p:cNvSpPr txBox="1"/>
            <p:nvPr/>
          </p:nvSpPr>
          <p:spPr>
            <a:xfrm>
              <a:off x="38442" y="225680"/>
              <a:ext cx="358634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Staging Modified Files</a:t>
              </a:r>
              <a:endParaRPr sz="1400" b="0" i="0" u="none" strike="noStrike" cap="none" dirty="0">
                <a:solidFill>
                  <a:srgbClr val="000000"/>
                </a:solidFill>
                <a:latin typeface="Arial"/>
                <a:ea typeface="Arial"/>
                <a:cs typeface="Arial"/>
                <a:sym typeface="Arial"/>
              </a:endParaRPr>
            </a:p>
          </p:txBody>
        </p:sp>
      </p:grpSp>
      <p:cxnSp>
        <p:nvCxnSpPr>
          <p:cNvPr id="204" name="Google Shape;204;p23"/>
          <p:cNvCxnSpPr/>
          <p:nvPr/>
        </p:nvCxnSpPr>
        <p:spPr>
          <a:xfrm rot="10800000" flipH="1">
            <a:off x="3497179" y="3993746"/>
            <a:ext cx="2316573" cy="2166423"/>
          </a:xfrm>
          <a:prstGeom prst="straightConnector1">
            <a:avLst/>
          </a:prstGeom>
          <a:noFill/>
          <a:ln w="76200" cap="rnd" cmpd="sng">
            <a:solidFill>
              <a:schemeClr val="accent5"/>
            </a:solidFill>
            <a:prstDash val="solid"/>
            <a:miter lim="400000"/>
            <a:headEnd type="triangle" w="med" len="med"/>
            <a:tailEnd type="none" w="sm" len="sm"/>
          </a:ln>
        </p:spPr>
      </p:cxnSp>
      <p:cxnSp>
        <p:nvCxnSpPr>
          <p:cNvPr id="205" name="Google Shape;205;p23"/>
          <p:cNvCxnSpPr/>
          <p:nvPr/>
        </p:nvCxnSpPr>
        <p:spPr>
          <a:xfrm>
            <a:off x="6801852" y="3993747"/>
            <a:ext cx="2358191" cy="2166421"/>
          </a:xfrm>
          <a:prstGeom prst="straightConnector1">
            <a:avLst/>
          </a:prstGeom>
          <a:noFill/>
          <a:ln w="76200" cap="rnd" cmpd="sng">
            <a:solidFill>
              <a:schemeClr val="accent2"/>
            </a:solidFill>
            <a:prstDash val="solid"/>
            <a:miter lim="400000"/>
            <a:headEnd type="triangle" w="med" len="med"/>
            <a:tailEnd type="none" w="sm" len="sm"/>
          </a:ln>
        </p:spPr>
      </p:cxnSp>
      <p:pic>
        <p:nvPicPr>
          <p:cNvPr id="206" name="Google Shape;206;p23" descr="圖片 197"/>
          <p:cNvPicPr preferRelativeResize="0"/>
          <p:nvPr/>
        </p:nvPicPr>
        <p:blipFill rotWithShape="1">
          <a:blip r:embed="rId3">
            <a:alphaModFix/>
          </a:blip>
          <a:srcRect/>
          <a:stretch/>
        </p:blipFill>
        <p:spPr>
          <a:xfrm>
            <a:off x="5749490" y="6876915"/>
            <a:ext cx="1505818" cy="352235"/>
          </a:xfrm>
          <a:prstGeom prst="rect">
            <a:avLst/>
          </a:prstGeom>
          <a:noFill/>
          <a:ln>
            <a:noFill/>
          </a:ln>
        </p:spPr>
      </p:pic>
      <p:sp>
        <p:nvSpPr>
          <p:cNvPr id="207" name="Google Shape;207;p23"/>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sz="8000" dirty="0">
                <a:latin typeface="Helvetica Neue"/>
                <a:ea typeface="Helvetica Neue"/>
                <a:cs typeface="Helvetica Neue"/>
                <a:sym typeface="Helvetica Neue"/>
              </a:rPr>
              <a:t>VCS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208" name="Google Shape;208;p23"/>
          <p:cNvSpPr txBox="1"/>
          <p:nvPr/>
        </p:nvSpPr>
        <p:spPr>
          <a:xfrm>
            <a:off x="2681776" y="4577025"/>
            <a:ext cx="1560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C00000"/>
              </a:buClr>
              <a:buSzPts val="3600"/>
              <a:buFont typeface="Helvetica Neue"/>
              <a:buNone/>
            </a:pPr>
            <a:r>
              <a:rPr lang="en-US" sz="3600">
                <a:solidFill>
                  <a:srgbClr val="C00000"/>
                </a:solidFill>
                <a:latin typeface="Helvetica Neue"/>
                <a:ea typeface="Helvetica Neue"/>
                <a:cs typeface="Helvetica Neue"/>
                <a:sym typeface="Helvetica Neue"/>
              </a:rPr>
              <a:t>2. </a:t>
            </a:r>
            <a:r>
              <a:rPr lang="en-US" sz="3600" b="0" i="0" u="none" strike="noStrike" cap="none">
                <a:solidFill>
                  <a:srgbClr val="C00000"/>
                </a:solidFill>
                <a:latin typeface="Helvetica Neue"/>
                <a:ea typeface="Helvetica Neue"/>
                <a:cs typeface="Helvetica Neue"/>
                <a:sym typeface="Helvetica Neue"/>
              </a:rPr>
              <a:t>add</a:t>
            </a:r>
            <a:endParaRPr sz="1400" b="0" i="0" u="none" strike="noStrike" cap="none">
              <a:solidFill>
                <a:srgbClr val="000000"/>
              </a:solidFill>
              <a:latin typeface="Arial"/>
              <a:ea typeface="Arial"/>
              <a:cs typeface="Arial"/>
              <a:sym typeface="Arial"/>
            </a:endParaRPr>
          </a:p>
        </p:txBody>
      </p:sp>
      <p:sp>
        <p:nvSpPr>
          <p:cNvPr id="209" name="Google Shape;209;p23"/>
          <p:cNvSpPr txBox="1"/>
          <p:nvPr/>
        </p:nvSpPr>
        <p:spPr>
          <a:xfrm>
            <a:off x="5344100" y="7293750"/>
            <a:ext cx="2316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4"/>
              </a:buClr>
              <a:buSzPts val="3600"/>
              <a:buFont typeface="Helvetica Neue"/>
              <a:buNone/>
            </a:pPr>
            <a:r>
              <a:rPr lang="en-US" sz="3600" dirty="0">
                <a:solidFill>
                  <a:schemeClr val="accent4"/>
                </a:solidFill>
                <a:latin typeface="Helvetica Neue"/>
                <a:ea typeface="Helvetica Neue"/>
                <a:cs typeface="Helvetica Neue"/>
                <a:sym typeface="Helvetica Neue"/>
              </a:rPr>
              <a:t>3. </a:t>
            </a:r>
            <a:r>
              <a:rPr lang="en-US" sz="3600" b="0" i="0" u="none" strike="noStrike" cap="none" dirty="0">
                <a:solidFill>
                  <a:schemeClr val="accent4"/>
                </a:solidFill>
                <a:latin typeface="Helvetica Neue"/>
                <a:ea typeface="Helvetica Neue"/>
                <a:cs typeface="Helvetica Neue"/>
                <a:sym typeface="Helvetica Neue"/>
              </a:rPr>
              <a:t>commit</a:t>
            </a:r>
            <a:endParaRPr sz="1400" b="0" i="0" u="none" strike="noStrike" cap="none" dirty="0">
              <a:solidFill>
                <a:srgbClr val="000000"/>
              </a:solidFill>
              <a:latin typeface="Arial"/>
              <a:ea typeface="Arial"/>
              <a:cs typeface="Arial"/>
              <a:sym typeface="Arial"/>
            </a:endParaRPr>
          </a:p>
        </p:txBody>
      </p:sp>
      <p:sp>
        <p:nvSpPr>
          <p:cNvPr id="210" name="Google Shape;210;p23"/>
          <p:cNvSpPr txBox="1"/>
          <p:nvPr/>
        </p:nvSpPr>
        <p:spPr>
          <a:xfrm>
            <a:off x="8250326" y="4481325"/>
            <a:ext cx="2973000" cy="656700"/>
          </a:xfrm>
          <a:prstGeom prst="rect">
            <a:avLst/>
          </a:prstGeom>
          <a:noFill/>
          <a:ln>
            <a:noFill/>
          </a:ln>
        </p:spPr>
        <p:txBody>
          <a:bodyPr spcFirstLastPara="1" wrap="square" lIns="50800" tIns="50800" rIns="50800" bIns="50800" anchor="ctr" anchorCtr="0">
            <a:spAutoFit/>
          </a:bodyPr>
          <a:lstStyle/>
          <a:p>
            <a:pPr marL="457200" marR="0" lvl="0" indent="-457200" algn="ctr" rtl="0">
              <a:lnSpc>
                <a:spcPct val="100000"/>
              </a:lnSpc>
              <a:spcBef>
                <a:spcPts val="0"/>
              </a:spcBef>
              <a:spcAft>
                <a:spcPts val="0"/>
              </a:spcAft>
              <a:buClr>
                <a:schemeClr val="accent2"/>
              </a:buClr>
              <a:buSzPts val="3600"/>
              <a:buFont typeface="Helvetica Neue"/>
              <a:buAutoNum type="arabicPeriod"/>
            </a:pPr>
            <a:r>
              <a:rPr lang="en-US" sz="3600" b="0" i="0" u="none" strike="noStrike" cap="none" dirty="0">
                <a:solidFill>
                  <a:schemeClr val="accent2"/>
                </a:solidFill>
                <a:latin typeface="Helvetica Neue"/>
                <a:ea typeface="Helvetica Neue"/>
                <a:cs typeface="Helvetica Neue"/>
                <a:sym typeface="Helvetica Neue"/>
              </a:rPr>
              <a:t>modify file</a:t>
            </a:r>
            <a:endParaRPr sz="1400" b="0" i="0" u="none" strike="noStrike" cap="none" dirty="0">
              <a:solidFill>
                <a:srgbClr val="000000"/>
              </a:solidFill>
              <a:latin typeface="Arial"/>
              <a:ea typeface="Arial"/>
              <a:cs typeface="Arial"/>
              <a:sym typeface="Arial"/>
            </a:endParaRPr>
          </a:p>
        </p:txBody>
      </p:sp>
      <p:sp>
        <p:nvSpPr>
          <p:cNvPr id="211" name="Google Shape;211;p2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22</a:t>
            </a:fld>
            <a:endParaRPr/>
          </a:p>
        </p:txBody>
      </p:sp>
      <p:grpSp>
        <p:nvGrpSpPr>
          <p:cNvPr id="6" name="Google Shape;201;p23">
            <a:extLst>
              <a:ext uri="{FF2B5EF4-FFF2-40B4-BE49-F238E27FC236}">
                <a16:creationId xmlns:a16="http://schemas.microsoft.com/office/drawing/2014/main" id="{DAE25B8F-A879-5BEE-2FA6-2D4219DFB9C6}"/>
              </a:ext>
            </a:extLst>
          </p:cNvPr>
          <p:cNvGrpSpPr/>
          <p:nvPr/>
        </p:nvGrpSpPr>
        <p:grpSpPr>
          <a:xfrm>
            <a:off x="7874434" y="6835668"/>
            <a:ext cx="3611863" cy="739530"/>
            <a:chOff x="0" y="0"/>
            <a:chExt cx="3611861" cy="739529"/>
          </a:xfrm>
        </p:grpSpPr>
        <p:sp>
          <p:nvSpPr>
            <p:cNvPr id="7" name="Google Shape;202;p23">
              <a:extLst>
                <a:ext uri="{FF2B5EF4-FFF2-40B4-BE49-F238E27FC236}">
                  <a16:creationId xmlns:a16="http://schemas.microsoft.com/office/drawing/2014/main" id="{4A3753C8-2B5B-AA10-1485-32776E66F432}"/>
                </a:ext>
              </a:extLst>
            </p:cNvPr>
            <p:cNvSpPr/>
            <p:nvPr/>
          </p:nvSpPr>
          <p:spPr>
            <a:xfrm>
              <a:off x="0" y="0"/>
              <a:ext cx="3611861" cy="739529"/>
            </a:xfrm>
            <a:prstGeom prst="roundRect">
              <a:avLst>
                <a:gd name="adj" fmla="val 28710"/>
              </a:avLst>
            </a:prstGeom>
            <a:solidFill>
              <a:schemeClr val="accent2"/>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8" name="Google Shape;203;p23">
              <a:extLst>
                <a:ext uri="{FF2B5EF4-FFF2-40B4-BE49-F238E27FC236}">
                  <a16:creationId xmlns:a16="http://schemas.microsoft.com/office/drawing/2014/main" id="{58E59950-F014-F37F-EBE8-33CA7CD00573}"/>
                </a:ext>
              </a:extLst>
            </p:cNvPr>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A Version</a:t>
              </a:r>
              <a:endParaRPr sz="1400" b="0" i="0" u="none" strike="noStrike" cap="none" dirty="0">
                <a:solidFill>
                  <a:srgbClr val="000000"/>
                </a:solidFill>
                <a:latin typeface="Arial"/>
                <a:ea typeface="Arial"/>
                <a:cs typeface="Arial"/>
                <a:sym typeface="Arial"/>
              </a:endParaRPr>
            </a:p>
          </p:txBody>
        </p:sp>
      </p:grpSp>
      <p:grpSp>
        <p:nvGrpSpPr>
          <p:cNvPr id="201" name="Google Shape;201;p23"/>
          <p:cNvGrpSpPr/>
          <p:nvPr/>
        </p:nvGrpSpPr>
        <p:grpSpPr>
          <a:xfrm>
            <a:off x="8279826" y="7074130"/>
            <a:ext cx="3611863" cy="739530"/>
            <a:chOff x="0" y="0"/>
            <a:chExt cx="3611861" cy="739529"/>
          </a:xfrm>
        </p:grpSpPr>
        <p:sp>
          <p:nvSpPr>
            <p:cNvPr id="202" name="Google Shape;202;p23"/>
            <p:cNvSpPr/>
            <p:nvPr/>
          </p:nvSpPr>
          <p:spPr>
            <a:xfrm>
              <a:off x="0" y="0"/>
              <a:ext cx="3611861" cy="739529"/>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3" name="Google Shape;203;p23"/>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B Version</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P spid="2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200"/>
              <a:buFont typeface="Helvetica Neue"/>
              <a:buNone/>
            </a:pPr>
            <a:r>
              <a:rPr lang="en-US"/>
              <a:t>Basic Git Commands</a:t>
            </a:r>
            <a:endParaRPr/>
          </a:p>
        </p:txBody>
      </p:sp>
      <p:sp>
        <p:nvSpPr>
          <p:cNvPr id="254" name="Google Shape;254;p2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02259" lvl="0" indent="-302259" algn="l" rtl="0">
              <a:lnSpc>
                <a:spcPct val="100000"/>
              </a:lnSpc>
              <a:spcBef>
                <a:spcPts val="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init</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Initialize a repository at current directory.</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add [file_name] ( * git add . * → means add all files ) </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Add files to git repository and let git track them.</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commit -m "commit messages"</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Save the changes to the git repository and create snapshots of the files.</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checkout [version]</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Go to a specific version.</a:t>
            </a:r>
            <a:endParaRPr/>
          </a:p>
        </p:txBody>
      </p:sp>
      <p:sp>
        <p:nvSpPr>
          <p:cNvPr id="255" name="Google Shape;255;p2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3ABA-B7B9-7F3D-0A5E-9A927B561C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75F431-7968-81D0-0CDE-652228CE20AD}"/>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CF34E2C8-B10D-DAB6-1CE6-485434711CA0}"/>
              </a:ext>
            </a:extLst>
          </p:cNvPr>
          <p:cNvSpPr>
            <a:spLocks noGrp="1"/>
          </p:cNvSpPr>
          <p:nvPr>
            <p:ph type="body" idx="1"/>
          </p:nvPr>
        </p:nvSpPr>
        <p:spPr/>
        <p:txBody>
          <a:bodyPr/>
          <a:lstStyle/>
          <a:p>
            <a:r>
              <a:rPr lang="en-US" altLang="zh-TW" dirty="0"/>
              <a:t>Create a project repository and initialize Git, and track the </a:t>
            </a:r>
            <a:r>
              <a:rPr lang="en-US" altLang="zh-TW" i="1" dirty="0"/>
              <a:t>HelloGit.txt</a:t>
            </a:r>
            <a:r>
              <a:rPr lang="en-US" altLang="zh-TW" dirty="0"/>
              <a:t> file for version control.</a:t>
            </a:r>
            <a:endParaRPr lang="zh-TW" altLang="en-US" dirty="0"/>
          </a:p>
        </p:txBody>
      </p:sp>
      <p:sp>
        <p:nvSpPr>
          <p:cNvPr id="4" name="投影片編號版面配置區 3">
            <a:extLst>
              <a:ext uri="{FF2B5EF4-FFF2-40B4-BE49-F238E27FC236}">
                <a16:creationId xmlns:a16="http://schemas.microsoft.com/office/drawing/2014/main" id="{C8119060-2A67-D0A3-D915-8325E5BAD6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5958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25D30FC-10CE-AFAC-14F0-33431B471E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6" name="圖片 5" descr="一張含有 文字, 螢幕擷取畫面 的圖片&#10;&#10;AI 產生的內容可能不正確。">
            <a:extLst>
              <a:ext uri="{FF2B5EF4-FFF2-40B4-BE49-F238E27FC236}">
                <a16:creationId xmlns:a16="http://schemas.microsoft.com/office/drawing/2014/main" id="{0BCFDC64-2E82-88E2-CD9D-5456584D1EFF}"/>
              </a:ext>
            </a:extLst>
          </p:cNvPr>
          <p:cNvPicPr>
            <a:picLocks noChangeAspect="1"/>
          </p:cNvPicPr>
          <p:nvPr/>
        </p:nvPicPr>
        <p:blipFill>
          <a:blip r:embed="rId2"/>
          <a:stretch>
            <a:fillRect/>
          </a:stretch>
        </p:blipFill>
        <p:spPr>
          <a:xfrm>
            <a:off x="1445558" y="1259541"/>
            <a:ext cx="10113683" cy="7234517"/>
          </a:xfrm>
          <a:prstGeom prst="rect">
            <a:avLst/>
          </a:prstGeom>
        </p:spPr>
      </p:pic>
      <p:sp>
        <p:nvSpPr>
          <p:cNvPr id="7" name="語音泡泡: 圓角矩形 6">
            <a:extLst>
              <a:ext uri="{FF2B5EF4-FFF2-40B4-BE49-F238E27FC236}">
                <a16:creationId xmlns:a16="http://schemas.microsoft.com/office/drawing/2014/main" id="{6E332803-A67D-F9F4-86D7-FAC6E39C3F30}"/>
              </a:ext>
            </a:extLst>
          </p:cNvPr>
          <p:cNvSpPr/>
          <p:nvPr/>
        </p:nvSpPr>
        <p:spPr>
          <a:xfrm>
            <a:off x="4952354" y="2501152"/>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 Navigate to the repository where you want to place the project.</a:t>
            </a:r>
          </a:p>
        </p:txBody>
      </p:sp>
    </p:spTree>
    <p:extLst>
      <p:ext uri="{BB962C8B-B14F-4D97-AF65-F5344CB8AC3E}">
        <p14:creationId xmlns:p14="http://schemas.microsoft.com/office/powerpoint/2010/main" val="511283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68CC76-B294-AE06-6C32-F70A21C8D0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DC1AC4A9-3CD4-5597-A49A-D4F2C9D2CAD0}"/>
              </a:ext>
            </a:extLst>
          </p:cNvPr>
          <p:cNvPicPr>
            <a:picLocks noChangeAspect="1"/>
          </p:cNvPicPr>
          <p:nvPr/>
        </p:nvPicPr>
        <p:blipFill>
          <a:blip r:embed="rId2"/>
          <a:stretch>
            <a:fillRect/>
          </a:stretch>
        </p:blipFill>
        <p:spPr>
          <a:xfrm>
            <a:off x="1348760" y="1555922"/>
            <a:ext cx="10307279" cy="6641756"/>
          </a:xfrm>
          <a:prstGeom prst="rect">
            <a:avLst/>
          </a:prstGeom>
        </p:spPr>
      </p:pic>
      <p:sp>
        <p:nvSpPr>
          <p:cNvPr id="7" name="語音泡泡: 圓角矩形 6">
            <a:extLst>
              <a:ext uri="{FF2B5EF4-FFF2-40B4-BE49-F238E27FC236}">
                <a16:creationId xmlns:a16="http://schemas.microsoft.com/office/drawing/2014/main" id="{D8ACA25D-48F9-27B2-5760-8071ACAE4F11}"/>
              </a:ext>
            </a:extLst>
          </p:cNvPr>
          <p:cNvSpPr/>
          <p:nvPr/>
        </p:nvSpPr>
        <p:spPr>
          <a:xfrm>
            <a:off x="5476790" y="3455893"/>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2. Create a folder for your project.</a:t>
            </a:r>
          </a:p>
        </p:txBody>
      </p:sp>
    </p:spTree>
    <p:extLst>
      <p:ext uri="{BB962C8B-B14F-4D97-AF65-F5344CB8AC3E}">
        <p14:creationId xmlns:p14="http://schemas.microsoft.com/office/powerpoint/2010/main" val="369575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0EF3-2D43-722E-3980-916D5A577F8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3D3979-EFE1-1AC5-FBE2-3C312D1965F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85E84CFA-A0AB-B318-A169-5A105DA639CF}"/>
              </a:ext>
            </a:extLst>
          </p:cNvPr>
          <p:cNvPicPr>
            <a:picLocks noChangeAspect="1"/>
          </p:cNvPicPr>
          <p:nvPr/>
        </p:nvPicPr>
        <p:blipFill>
          <a:blip r:embed="rId2"/>
          <a:stretch>
            <a:fillRect/>
          </a:stretch>
        </p:blipFill>
        <p:spPr>
          <a:xfrm>
            <a:off x="584171" y="380627"/>
            <a:ext cx="10399998" cy="6615734"/>
          </a:xfrm>
          <a:prstGeom prst="rect">
            <a:avLst/>
          </a:prstGeom>
        </p:spPr>
      </p:pic>
      <p:pic>
        <p:nvPicPr>
          <p:cNvPr id="6" name="圖片 5" descr="一張含有 文字, 螢幕擷取畫面, 軟體, 陳列 的圖片&#10;&#10;AI 產生的內容可能不正確。">
            <a:extLst>
              <a:ext uri="{FF2B5EF4-FFF2-40B4-BE49-F238E27FC236}">
                <a16:creationId xmlns:a16="http://schemas.microsoft.com/office/drawing/2014/main" id="{2EC5635E-6210-C97D-AEDB-06BCFBAAB04F}"/>
              </a:ext>
            </a:extLst>
          </p:cNvPr>
          <p:cNvPicPr>
            <a:picLocks noChangeAspect="1"/>
          </p:cNvPicPr>
          <p:nvPr/>
        </p:nvPicPr>
        <p:blipFill>
          <a:blip r:embed="rId3"/>
          <a:stretch>
            <a:fillRect/>
          </a:stretch>
        </p:blipFill>
        <p:spPr>
          <a:xfrm>
            <a:off x="4360349" y="2877410"/>
            <a:ext cx="7661996" cy="5809763"/>
          </a:xfrm>
          <a:prstGeom prst="rect">
            <a:avLst/>
          </a:prstGeom>
        </p:spPr>
      </p:pic>
      <p:sp>
        <p:nvSpPr>
          <p:cNvPr id="7" name="語音泡泡: 圓角矩形 6">
            <a:extLst>
              <a:ext uri="{FF2B5EF4-FFF2-40B4-BE49-F238E27FC236}">
                <a16:creationId xmlns:a16="http://schemas.microsoft.com/office/drawing/2014/main" id="{5FAF62F8-BE7E-8343-C1C7-2876F2F1125D}"/>
              </a:ext>
            </a:extLst>
          </p:cNvPr>
          <p:cNvSpPr/>
          <p:nvPr/>
        </p:nvSpPr>
        <p:spPr>
          <a:xfrm>
            <a:off x="4669966" y="1613125"/>
            <a:ext cx="5818739" cy="820272"/>
          </a:xfrm>
          <a:prstGeom prst="wedgeRoundRectCallout">
            <a:avLst>
              <a:gd name="adj1" fmla="val -63515"/>
              <a:gd name="adj2" fmla="val 265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3. In your project folder create a HelloGit.txt file.</a:t>
            </a:r>
          </a:p>
        </p:txBody>
      </p:sp>
      <p:sp>
        <p:nvSpPr>
          <p:cNvPr id="8" name="語音泡泡: 圓角矩形 7">
            <a:extLst>
              <a:ext uri="{FF2B5EF4-FFF2-40B4-BE49-F238E27FC236}">
                <a16:creationId xmlns:a16="http://schemas.microsoft.com/office/drawing/2014/main" id="{ECE56027-511D-8A5F-05F8-0AC3D7E1239E}"/>
              </a:ext>
            </a:extLst>
          </p:cNvPr>
          <p:cNvSpPr/>
          <p:nvPr/>
        </p:nvSpPr>
        <p:spPr>
          <a:xfrm>
            <a:off x="5846599" y="4520044"/>
            <a:ext cx="5818739" cy="820272"/>
          </a:xfrm>
          <a:prstGeom prst="wedgeRoundRectCallout">
            <a:avLst>
              <a:gd name="adj1" fmla="val -38788"/>
              <a:gd name="adj2" fmla="val -82596"/>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4. Write something in the HelloGit.txt file.</a:t>
            </a:r>
          </a:p>
        </p:txBody>
      </p:sp>
    </p:spTree>
    <p:extLst>
      <p:ext uri="{BB962C8B-B14F-4D97-AF65-F5344CB8AC3E}">
        <p14:creationId xmlns:p14="http://schemas.microsoft.com/office/powerpoint/2010/main" val="418554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F039-0251-8C7C-11BD-21131F53F1F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4D7801-3975-3CD2-1874-11B57EA4B6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5873313D-EE6C-2229-B450-D544140C70AD}"/>
              </a:ext>
            </a:extLst>
          </p:cNvPr>
          <p:cNvPicPr>
            <a:picLocks noChangeAspect="1"/>
          </p:cNvPicPr>
          <p:nvPr/>
        </p:nvPicPr>
        <p:blipFill>
          <a:blip r:embed="rId2"/>
          <a:stretch>
            <a:fillRect/>
          </a:stretch>
        </p:blipFill>
        <p:spPr>
          <a:xfrm>
            <a:off x="428628" y="739588"/>
            <a:ext cx="12147544" cy="7513754"/>
          </a:xfrm>
          <a:prstGeom prst="rect">
            <a:avLst/>
          </a:prstGeom>
        </p:spPr>
      </p:pic>
      <p:sp>
        <p:nvSpPr>
          <p:cNvPr id="5" name="語音泡泡: 圓角矩形 4">
            <a:extLst>
              <a:ext uri="{FF2B5EF4-FFF2-40B4-BE49-F238E27FC236}">
                <a16:creationId xmlns:a16="http://schemas.microsoft.com/office/drawing/2014/main" id="{3414E5C5-B8A1-3001-730E-CEF8348C1FBA}"/>
              </a:ext>
            </a:extLst>
          </p:cNvPr>
          <p:cNvSpPr/>
          <p:nvPr/>
        </p:nvSpPr>
        <p:spPr>
          <a:xfrm>
            <a:off x="5355766" y="1896033"/>
            <a:ext cx="5818739" cy="578224"/>
          </a:xfrm>
          <a:prstGeom prst="wedgeRoundRectCallout">
            <a:avLst>
              <a:gd name="adj1" fmla="val -61435"/>
              <a:gd name="adj2" fmla="val 6082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5. Navigate to the project fold.</a:t>
            </a:r>
          </a:p>
        </p:txBody>
      </p:sp>
      <p:sp>
        <p:nvSpPr>
          <p:cNvPr id="6" name="語音泡泡: 圓角矩形 5">
            <a:extLst>
              <a:ext uri="{FF2B5EF4-FFF2-40B4-BE49-F238E27FC236}">
                <a16:creationId xmlns:a16="http://schemas.microsoft.com/office/drawing/2014/main" id="{665F1228-184F-FFCF-2AEC-895D18F2FFCC}"/>
              </a:ext>
            </a:extLst>
          </p:cNvPr>
          <p:cNvSpPr/>
          <p:nvPr/>
        </p:nvSpPr>
        <p:spPr>
          <a:xfrm>
            <a:off x="5463343" y="289464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6. Use the ‘’</a:t>
            </a:r>
            <a:r>
              <a:rPr lang="en-US" altLang="zh-TW" sz="1800" dirty="0" err="1"/>
              <a:t>dir</a:t>
            </a:r>
            <a:r>
              <a:rPr lang="en-US" altLang="zh-TW" sz="1800" dirty="0"/>
              <a:t>’’ command to list the contents of a folder. (if windows)</a:t>
            </a:r>
          </a:p>
        </p:txBody>
      </p:sp>
      <p:sp>
        <p:nvSpPr>
          <p:cNvPr id="8" name="矩形: 圓角 7">
            <a:extLst>
              <a:ext uri="{FF2B5EF4-FFF2-40B4-BE49-F238E27FC236}">
                <a16:creationId xmlns:a16="http://schemas.microsoft.com/office/drawing/2014/main" id="{DCC90167-12C4-2A19-1411-8329D61B920B}"/>
              </a:ext>
            </a:extLst>
          </p:cNvPr>
          <p:cNvSpPr/>
          <p:nvPr/>
        </p:nvSpPr>
        <p:spPr>
          <a:xfrm>
            <a:off x="2944906" y="2474257"/>
            <a:ext cx="1707777"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85AA4C5F-803B-9EFD-5EEB-88FB3EFDBF7B}"/>
              </a:ext>
            </a:extLst>
          </p:cNvPr>
          <p:cNvSpPr/>
          <p:nvPr/>
        </p:nvSpPr>
        <p:spPr>
          <a:xfrm>
            <a:off x="6032602" y="565019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7. Use the ‘’git </a:t>
            </a:r>
            <a:r>
              <a:rPr lang="en-US" altLang="zh-TW" sz="1800" dirty="0" err="1"/>
              <a:t>init</a:t>
            </a:r>
            <a:r>
              <a:rPr lang="en-US" altLang="zh-TW" sz="1800" dirty="0"/>
              <a:t>’’ command to initialize a Git repository. </a:t>
            </a:r>
          </a:p>
        </p:txBody>
      </p:sp>
      <p:sp>
        <p:nvSpPr>
          <p:cNvPr id="10" name="矩形: 圓角 9">
            <a:extLst>
              <a:ext uri="{FF2B5EF4-FFF2-40B4-BE49-F238E27FC236}">
                <a16:creationId xmlns:a16="http://schemas.microsoft.com/office/drawing/2014/main" id="{3512E859-4E79-F38E-2CE5-1CD38BB1B84D}"/>
              </a:ext>
            </a:extLst>
          </p:cNvPr>
          <p:cNvSpPr/>
          <p:nvPr/>
        </p:nvSpPr>
        <p:spPr>
          <a:xfrm>
            <a:off x="5396753" y="4831976"/>
            <a:ext cx="2043953" cy="389965"/>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7105C40C-6F50-787C-DD63-A87D74ACF595}"/>
              </a:ext>
            </a:extLst>
          </p:cNvPr>
          <p:cNvSpPr/>
          <p:nvPr/>
        </p:nvSpPr>
        <p:spPr>
          <a:xfrm>
            <a:off x="4169254" y="2973561"/>
            <a:ext cx="483430"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FE6E7E3C-FE4A-9DE2-445E-0D58BF4377F2}"/>
              </a:ext>
            </a:extLst>
          </p:cNvPr>
          <p:cNvSpPr/>
          <p:nvPr/>
        </p:nvSpPr>
        <p:spPr>
          <a:xfrm>
            <a:off x="4159626" y="5650191"/>
            <a:ext cx="1148146"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994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294A-1DBE-ECF3-842D-6EC5D3D5C6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1274D3-4061-F6A8-7D68-1C1799FD03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C2FBF222-A97F-23F7-9401-32A0FD77FFD9}"/>
              </a:ext>
            </a:extLst>
          </p:cNvPr>
          <p:cNvPicPr>
            <a:picLocks noChangeAspect="1"/>
          </p:cNvPicPr>
          <p:nvPr/>
        </p:nvPicPr>
        <p:blipFill>
          <a:blip r:embed="rId2"/>
          <a:stretch>
            <a:fillRect/>
          </a:stretch>
        </p:blipFill>
        <p:spPr>
          <a:xfrm>
            <a:off x="215152" y="815447"/>
            <a:ext cx="11418048" cy="6746025"/>
          </a:xfrm>
          <a:prstGeom prst="rect">
            <a:avLst/>
          </a:prstGeom>
        </p:spPr>
      </p:pic>
      <p:sp>
        <p:nvSpPr>
          <p:cNvPr id="7" name="語音泡泡: 圓角矩形 6">
            <a:extLst>
              <a:ext uri="{FF2B5EF4-FFF2-40B4-BE49-F238E27FC236}">
                <a16:creationId xmlns:a16="http://schemas.microsoft.com/office/drawing/2014/main" id="{9F034989-7049-1C79-58CE-CEDCF45D58F2}"/>
              </a:ext>
            </a:extLst>
          </p:cNvPr>
          <p:cNvSpPr/>
          <p:nvPr/>
        </p:nvSpPr>
        <p:spPr>
          <a:xfrm>
            <a:off x="7359378" y="4258235"/>
            <a:ext cx="5818739" cy="688041"/>
          </a:xfrm>
          <a:prstGeom prst="wedgeRoundRectCallout">
            <a:avLst>
              <a:gd name="adj1" fmla="val -62822"/>
              <a:gd name="adj2" fmla="val 16780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8. Use the ‘’git add’’ command to add HelloGit.txt to staging file.</a:t>
            </a:r>
          </a:p>
        </p:txBody>
      </p:sp>
      <p:sp>
        <p:nvSpPr>
          <p:cNvPr id="8" name="語音泡泡: 圓角矩形 7">
            <a:extLst>
              <a:ext uri="{FF2B5EF4-FFF2-40B4-BE49-F238E27FC236}">
                <a16:creationId xmlns:a16="http://schemas.microsoft.com/office/drawing/2014/main" id="{AEA17750-49DC-7C66-16A1-BDFCB806D341}"/>
              </a:ext>
            </a:extLst>
          </p:cNvPr>
          <p:cNvSpPr/>
          <p:nvPr/>
        </p:nvSpPr>
        <p:spPr>
          <a:xfrm>
            <a:off x="7591424" y="6620178"/>
            <a:ext cx="5818739" cy="764793"/>
          </a:xfrm>
          <a:prstGeom prst="wedgeRoundRectCallout">
            <a:avLst>
              <a:gd name="adj1" fmla="val -63054"/>
              <a:gd name="adj2" fmla="val -5013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9. Use the “git commit –m” command to commit the change.</a:t>
            </a:r>
          </a:p>
        </p:txBody>
      </p:sp>
      <p:sp>
        <p:nvSpPr>
          <p:cNvPr id="9" name="矩形: 圓角 8">
            <a:extLst>
              <a:ext uri="{FF2B5EF4-FFF2-40B4-BE49-F238E27FC236}">
                <a16:creationId xmlns:a16="http://schemas.microsoft.com/office/drawing/2014/main" id="{7CB61475-8D5B-010B-ED26-281020037E9D}"/>
              </a:ext>
            </a:extLst>
          </p:cNvPr>
          <p:cNvSpPr/>
          <p:nvPr/>
        </p:nvSpPr>
        <p:spPr>
          <a:xfrm>
            <a:off x="3685614" y="5822577"/>
            <a:ext cx="2273674"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FAD67DA8-8EFA-C14F-0880-6523B8392E0C}"/>
              </a:ext>
            </a:extLst>
          </p:cNvPr>
          <p:cNvSpPr/>
          <p:nvPr/>
        </p:nvSpPr>
        <p:spPr>
          <a:xfrm>
            <a:off x="3685614" y="6214971"/>
            <a:ext cx="2810436"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2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Teaching Assistants</a:t>
            </a:r>
            <a:endParaRPr/>
          </a:p>
        </p:txBody>
      </p:sp>
      <p:sp>
        <p:nvSpPr>
          <p:cNvPr id="71" name="Google Shape;71;p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a:t>
            </a:fld>
            <a:endParaRPr/>
          </a:p>
        </p:txBody>
      </p:sp>
      <p:pic>
        <p:nvPicPr>
          <p:cNvPr id="3" name="圖片 2" descr="一張含有 服裝, 文字, 人員, 螢幕擷取畫面 的圖片&#10;&#10;AI 產生的內容可能不正確。">
            <a:extLst>
              <a:ext uri="{FF2B5EF4-FFF2-40B4-BE49-F238E27FC236}">
                <a16:creationId xmlns:a16="http://schemas.microsoft.com/office/drawing/2014/main" id="{B2C7EAB0-34B3-036D-8FB2-53BB99C7EC09}"/>
              </a:ext>
            </a:extLst>
          </p:cNvPr>
          <p:cNvPicPr>
            <a:picLocks noChangeAspect="1"/>
          </p:cNvPicPr>
          <p:nvPr/>
        </p:nvPicPr>
        <p:blipFill>
          <a:blip r:embed="rId3"/>
          <a:srcRect t="3394" b="10698"/>
          <a:stretch/>
        </p:blipFill>
        <p:spPr>
          <a:xfrm>
            <a:off x="756811" y="3278661"/>
            <a:ext cx="11846982" cy="4901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595B7F0-C4AF-9344-2815-DEA99CFA7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BB62CF5A-342A-15E4-9252-77189DF524F3}"/>
              </a:ext>
            </a:extLst>
          </p:cNvPr>
          <p:cNvPicPr>
            <a:picLocks noChangeAspect="1"/>
          </p:cNvPicPr>
          <p:nvPr/>
        </p:nvPicPr>
        <p:blipFill>
          <a:blip r:embed="rId2"/>
          <a:stretch>
            <a:fillRect/>
          </a:stretch>
        </p:blipFill>
        <p:spPr>
          <a:xfrm>
            <a:off x="658905" y="886027"/>
            <a:ext cx="9481671" cy="6714324"/>
          </a:xfrm>
          <a:prstGeom prst="rect">
            <a:avLst/>
          </a:prstGeom>
        </p:spPr>
      </p:pic>
      <p:pic>
        <p:nvPicPr>
          <p:cNvPr id="5" name="圖片 4" descr="一張含有 文字, 螢幕擷取畫面, 軟體 的圖片&#10;&#10;AI 產生的內容可能不正確。">
            <a:extLst>
              <a:ext uri="{FF2B5EF4-FFF2-40B4-BE49-F238E27FC236}">
                <a16:creationId xmlns:a16="http://schemas.microsoft.com/office/drawing/2014/main" id="{2BDFF292-4704-88E6-F5FB-6F49289246CF}"/>
              </a:ext>
            </a:extLst>
          </p:cNvPr>
          <p:cNvPicPr>
            <a:picLocks noChangeAspect="1"/>
          </p:cNvPicPr>
          <p:nvPr/>
        </p:nvPicPr>
        <p:blipFill>
          <a:blip r:embed="rId3"/>
          <a:srcRect l="725" t="1199" r="19150"/>
          <a:stretch/>
        </p:blipFill>
        <p:spPr>
          <a:xfrm>
            <a:off x="1929992" y="2598242"/>
            <a:ext cx="9930924" cy="6452002"/>
          </a:xfrm>
          <a:prstGeom prst="rect">
            <a:avLst/>
          </a:prstGeom>
        </p:spPr>
      </p:pic>
      <p:sp>
        <p:nvSpPr>
          <p:cNvPr id="6" name="語音泡泡: 圓角矩形 5">
            <a:extLst>
              <a:ext uri="{FF2B5EF4-FFF2-40B4-BE49-F238E27FC236}">
                <a16:creationId xmlns:a16="http://schemas.microsoft.com/office/drawing/2014/main" id="{D077E640-E026-CC69-23E5-5345CD0C9359}"/>
              </a:ext>
            </a:extLst>
          </p:cNvPr>
          <p:cNvSpPr/>
          <p:nvPr/>
        </p:nvSpPr>
        <p:spPr>
          <a:xfrm>
            <a:off x="3986085" y="1876367"/>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 Modify the hello.txt and save the change.</a:t>
            </a:r>
          </a:p>
        </p:txBody>
      </p:sp>
      <p:sp>
        <p:nvSpPr>
          <p:cNvPr id="7" name="矩形: 圓角 6">
            <a:extLst>
              <a:ext uri="{FF2B5EF4-FFF2-40B4-BE49-F238E27FC236}">
                <a16:creationId xmlns:a16="http://schemas.microsoft.com/office/drawing/2014/main" id="{ADC2A8F3-1CE0-5654-33C6-668A6F3572BC}"/>
              </a:ext>
            </a:extLst>
          </p:cNvPr>
          <p:cNvSpPr/>
          <p:nvPr/>
        </p:nvSpPr>
        <p:spPr>
          <a:xfrm>
            <a:off x="5106996" y="7576220"/>
            <a:ext cx="2245659"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28830204-F6AE-81FD-AC81-A4D6DC983AAB}"/>
              </a:ext>
            </a:extLst>
          </p:cNvPr>
          <p:cNvSpPr/>
          <p:nvPr/>
        </p:nvSpPr>
        <p:spPr>
          <a:xfrm>
            <a:off x="5176421" y="7916367"/>
            <a:ext cx="2651957"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61D647-FA80-6A7B-038B-9956DC86C505}"/>
              </a:ext>
            </a:extLst>
          </p:cNvPr>
          <p:cNvSpPr/>
          <p:nvPr/>
        </p:nvSpPr>
        <p:spPr>
          <a:xfrm>
            <a:off x="6527156" y="5901033"/>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Add It and commit again.</a:t>
            </a:r>
          </a:p>
        </p:txBody>
      </p:sp>
    </p:spTree>
    <p:extLst>
      <p:ext uri="{BB962C8B-B14F-4D97-AF65-F5344CB8AC3E}">
        <p14:creationId xmlns:p14="http://schemas.microsoft.com/office/powerpoint/2010/main" val="242294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CBEE5BD-BCD0-29E9-282E-988E8AF912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CDD19D93-04F4-03FB-0F4E-BB3D03F3E95A}"/>
              </a:ext>
            </a:extLst>
          </p:cNvPr>
          <p:cNvPicPr>
            <a:picLocks noChangeAspect="1"/>
          </p:cNvPicPr>
          <p:nvPr/>
        </p:nvPicPr>
        <p:blipFill>
          <a:blip r:embed="rId2"/>
          <a:stretch>
            <a:fillRect/>
          </a:stretch>
        </p:blipFill>
        <p:spPr>
          <a:xfrm>
            <a:off x="991449" y="1233897"/>
            <a:ext cx="11377706" cy="6493148"/>
          </a:xfrm>
          <a:prstGeom prst="rect">
            <a:avLst/>
          </a:prstGeom>
        </p:spPr>
      </p:pic>
      <p:sp>
        <p:nvSpPr>
          <p:cNvPr id="7" name="語音泡泡: 圓角矩形 6">
            <a:extLst>
              <a:ext uri="{FF2B5EF4-FFF2-40B4-BE49-F238E27FC236}">
                <a16:creationId xmlns:a16="http://schemas.microsoft.com/office/drawing/2014/main" id="{EFF9F300-C9D3-2EE7-9489-0EC80E6D9D24}"/>
              </a:ext>
            </a:extLst>
          </p:cNvPr>
          <p:cNvSpPr/>
          <p:nvPr/>
        </p:nvSpPr>
        <p:spPr>
          <a:xfrm>
            <a:off x="4778833" y="3740882"/>
            <a:ext cx="5818739" cy="578224"/>
          </a:xfrm>
          <a:prstGeom prst="wedgeRoundRectCallout">
            <a:avLst>
              <a:gd name="adj1" fmla="val -42716"/>
              <a:gd name="adj2" fmla="val 172455"/>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10.Use the ‘’git log’’ command to view your versions.</a:t>
            </a:r>
          </a:p>
        </p:txBody>
      </p:sp>
      <p:sp>
        <p:nvSpPr>
          <p:cNvPr id="8" name="矩形: 圓角 7">
            <a:extLst>
              <a:ext uri="{FF2B5EF4-FFF2-40B4-BE49-F238E27FC236}">
                <a16:creationId xmlns:a16="http://schemas.microsoft.com/office/drawing/2014/main" id="{42212126-F51A-B30B-E956-9251CAFB1A74}"/>
              </a:ext>
            </a:extLst>
          </p:cNvPr>
          <p:cNvSpPr/>
          <p:nvPr/>
        </p:nvSpPr>
        <p:spPr>
          <a:xfrm>
            <a:off x="4183342" y="4890249"/>
            <a:ext cx="993776" cy="259976"/>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78116A2B-E059-5D53-C073-86FBF07260E6}"/>
              </a:ext>
            </a:extLst>
          </p:cNvPr>
          <p:cNvSpPr/>
          <p:nvPr/>
        </p:nvSpPr>
        <p:spPr>
          <a:xfrm>
            <a:off x="6044826" y="5080840"/>
            <a:ext cx="457574"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917130-4E39-5B18-7C10-62E1349E00E0}"/>
              </a:ext>
            </a:extLst>
          </p:cNvPr>
          <p:cNvSpPr/>
          <p:nvPr/>
        </p:nvSpPr>
        <p:spPr>
          <a:xfrm>
            <a:off x="6788895" y="5080840"/>
            <a:ext cx="849033"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95948BB3-0131-3DD8-D196-EDA7B1DCAB8B}"/>
              </a:ext>
            </a:extLst>
          </p:cNvPr>
          <p:cNvSpPr/>
          <p:nvPr/>
        </p:nvSpPr>
        <p:spPr>
          <a:xfrm>
            <a:off x="6044826" y="6825654"/>
            <a:ext cx="5818739" cy="2207732"/>
          </a:xfrm>
          <a:prstGeom prst="wedgeRoundRectCallout">
            <a:avLst>
              <a:gd name="adj1" fmla="val -30699"/>
              <a:gd name="adj2" fmla="val -108117"/>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altLang="zh-TW" sz="1800" b="1" dirty="0"/>
              <a:t>Head</a:t>
            </a:r>
            <a:r>
              <a:rPr lang="en-US" altLang="zh-TW" sz="1800" dirty="0"/>
              <a:t>: </a:t>
            </a:r>
          </a:p>
          <a:p>
            <a:r>
              <a:rPr lang="en-US" altLang="zh-TW" sz="1800" dirty="0"/>
              <a:t>A reference to where you are currently working on.</a:t>
            </a:r>
          </a:p>
          <a:p>
            <a:endParaRPr lang="en-US" altLang="zh-TW" sz="1800" dirty="0"/>
          </a:p>
          <a:p>
            <a:r>
              <a:rPr lang="en-US" altLang="zh-TW" sz="1800" b="1" dirty="0"/>
              <a:t>Master</a:t>
            </a:r>
            <a:r>
              <a:rPr lang="en-US" altLang="zh-TW" sz="1800" dirty="0"/>
              <a:t>: </a:t>
            </a:r>
          </a:p>
          <a:p>
            <a:r>
              <a:rPr lang="en-US" altLang="zh-TW" sz="1800" dirty="0"/>
              <a:t>The default branch in a Git repository, typically where the final, stable version of the project is maintained.</a:t>
            </a:r>
          </a:p>
        </p:txBody>
      </p:sp>
    </p:spTree>
    <p:extLst>
      <p:ext uri="{BB962C8B-B14F-4D97-AF65-F5344CB8AC3E}">
        <p14:creationId xmlns:p14="http://schemas.microsoft.com/office/powerpoint/2010/main" val="181993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文字, 螢幕擷取畫面, 字型, 軟體 的圖片&#10;&#10;AI 產生的內容可能不正確。">
            <a:extLst>
              <a:ext uri="{FF2B5EF4-FFF2-40B4-BE49-F238E27FC236}">
                <a16:creationId xmlns:a16="http://schemas.microsoft.com/office/drawing/2014/main" id="{914B8EA3-E3BA-174F-FF8A-1317C9CB9782}"/>
              </a:ext>
            </a:extLst>
          </p:cNvPr>
          <p:cNvPicPr>
            <a:picLocks noChangeAspect="1"/>
          </p:cNvPicPr>
          <p:nvPr/>
        </p:nvPicPr>
        <p:blipFill>
          <a:blip r:embed="rId2"/>
          <a:srcRect/>
          <a:stretch/>
        </p:blipFill>
        <p:spPr>
          <a:xfrm>
            <a:off x="370248" y="519040"/>
            <a:ext cx="11496327" cy="6552343"/>
          </a:xfrm>
          <a:prstGeom prst="rect">
            <a:avLst/>
          </a:prstGeom>
        </p:spPr>
      </p:pic>
      <p:sp>
        <p:nvSpPr>
          <p:cNvPr id="2" name="投影片編號版面配置區 1">
            <a:extLst>
              <a:ext uri="{FF2B5EF4-FFF2-40B4-BE49-F238E27FC236}">
                <a16:creationId xmlns:a16="http://schemas.microsoft.com/office/drawing/2014/main" id="{19341F20-DAED-1396-21F3-D7E1FBFA6C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圖片 5" descr="一張含有 文字, 螢幕擷取畫面, 軟體, 陳列 的圖片&#10;&#10;AI 產生的內容可能不正確。">
            <a:extLst>
              <a:ext uri="{FF2B5EF4-FFF2-40B4-BE49-F238E27FC236}">
                <a16:creationId xmlns:a16="http://schemas.microsoft.com/office/drawing/2014/main" id="{DE50FB24-F778-CC35-8FEF-9F198F73A416}"/>
              </a:ext>
            </a:extLst>
          </p:cNvPr>
          <p:cNvPicPr>
            <a:picLocks noChangeAspect="1"/>
          </p:cNvPicPr>
          <p:nvPr/>
        </p:nvPicPr>
        <p:blipFill>
          <a:blip r:embed="rId3"/>
          <a:stretch>
            <a:fillRect/>
          </a:stretch>
        </p:blipFill>
        <p:spPr>
          <a:xfrm>
            <a:off x="4107907" y="5410295"/>
            <a:ext cx="7718654" cy="5852725"/>
          </a:xfrm>
          <a:prstGeom prst="rect">
            <a:avLst/>
          </a:prstGeom>
        </p:spPr>
      </p:pic>
      <p:sp>
        <p:nvSpPr>
          <p:cNvPr id="7" name="語音泡泡: 圓角矩形 6">
            <a:extLst>
              <a:ext uri="{FF2B5EF4-FFF2-40B4-BE49-F238E27FC236}">
                <a16:creationId xmlns:a16="http://schemas.microsoft.com/office/drawing/2014/main" id="{68A8B917-3198-A330-E473-96C8A8C30734}"/>
              </a:ext>
            </a:extLst>
          </p:cNvPr>
          <p:cNvSpPr/>
          <p:nvPr/>
        </p:nvSpPr>
        <p:spPr>
          <a:xfrm>
            <a:off x="7402436" y="2812571"/>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Go to specific version with the ‘’git checkout’’ command and version ID</a:t>
            </a:r>
          </a:p>
        </p:txBody>
      </p:sp>
      <p:sp>
        <p:nvSpPr>
          <p:cNvPr id="9" name="矩形: 圓角 8">
            <a:extLst>
              <a:ext uri="{FF2B5EF4-FFF2-40B4-BE49-F238E27FC236}">
                <a16:creationId xmlns:a16="http://schemas.microsoft.com/office/drawing/2014/main" id="{CB81E4B9-9B5E-00F3-B742-742DAB7B0DF5}"/>
              </a:ext>
            </a:extLst>
          </p:cNvPr>
          <p:cNvSpPr/>
          <p:nvPr/>
        </p:nvSpPr>
        <p:spPr>
          <a:xfrm>
            <a:off x="4107907" y="4529644"/>
            <a:ext cx="1580199"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DD03025D-CFD8-C0A0-9180-08F75AD6B62D}"/>
              </a:ext>
            </a:extLst>
          </p:cNvPr>
          <p:cNvSpPr/>
          <p:nvPr/>
        </p:nvSpPr>
        <p:spPr>
          <a:xfrm>
            <a:off x="1175225" y="3101683"/>
            <a:ext cx="4943187"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2F6568E6-530C-95D9-178A-9A52C42A3CFD}"/>
              </a:ext>
            </a:extLst>
          </p:cNvPr>
          <p:cNvSpPr/>
          <p:nvPr/>
        </p:nvSpPr>
        <p:spPr>
          <a:xfrm>
            <a:off x="5795683" y="4529643"/>
            <a:ext cx="4840941"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63CEFD89-9991-EABD-639F-22E2BF807732}"/>
              </a:ext>
            </a:extLst>
          </p:cNvPr>
          <p:cNvSpPr txBox="1"/>
          <p:nvPr/>
        </p:nvSpPr>
        <p:spPr>
          <a:xfrm>
            <a:off x="2519992" y="2716654"/>
            <a:ext cx="2138082" cy="400110"/>
          </a:xfrm>
          <a:prstGeom prst="rect">
            <a:avLst/>
          </a:prstGeom>
          <a:noFill/>
        </p:spPr>
        <p:txBody>
          <a:bodyPr wrap="square" rtlCol="0">
            <a:spAutoFit/>
          </a:bodyPr>
          <a:lstStyle/>
          <a:p>
            <a:r>
              <a:rPr lang="en-US" altLang="zh-TW" sz="2000" dirty="0">
                <a:solidFill>
                  <a:schemeClr val="accent5"/>
                </a:solidFill>
              </a:rPr>
              <a:t>Version ID</a:t>
            </a:r>
            <a:endParaRPr lang="zh-TW" altLang="en-US" sz="2000" dirty="0">
              <a:solidFill>
                <a:schemeClr val="accent5"/>
              </a:solidFill>
            </a:endParaRPr>
          </a:p>
        </p:txBody>
      </p:sp>
      <p:sp>
        <p:nvSpPr>
          <p:cNvPr id="15" name="語音泡泡: 圓角矩形 14">
            <a:extLst>
              <a:ext uri="{FF2B5EF4-FFF2-40B4-BE49-F238E27FC236}">
                <a16:creationId xmlns:a16="http://schemas.microsoft.com/office/drawing/2014/main" id="{1706618E-4EC2-2480-92C5-20DA59F90A07}"/>
              </a:ext>
            </a:extLst>
          </p:cNvPr>
          <p:cNvSpPr/>
          <p:nvPr/>
        </p:nvSpPr>
        <p:spPr>
          <a:xfrm>
            <a:off x="5470542" y="7071383"/>
            <a:ext cx="5818739" cy="578224"/>
          </a:xfrm>
          <a:prstGeom prst="wedgeRoundRectCallout">
            <a:avLst>
              <a:gd name="adj1" fmla="val -35322"/>
              <a:gd name="adj2" fmla="val -13684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12. Reopen the HelloGit.txt find yourself back to version 1 ! </a:t>
            </a:r>
          </a:p>
        </p:txBody>
      </p:sp>
    </p:spTree>
    <p:extLst>
      <p:ext uri="{BB962C8B-B14F-4D97-AF65-F5344CB8AC3E}">
        <p14:creationId xmlns:p14="http://schemas.microsoft.com/office/powerpoint/2010/main" val="103229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21BB18-043C-A99A-F0A5-FE5BAF6EA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8DEC8C68-9735-5778-44CF-02B682AD6D34}"/>
              </a:ext>
            </a:extLst>
          </p:cNvPr>
          <p:cNvPicPr>
            <a:picLocks noChangeAspect="1"/>
          </p:cNvPicPr>
          <p:nvPr/>
        </p:nvPicPr>
        <p:blipFill>
          <a:blip r:embed="rId2"/>
          <a:stretch>
            <a:fillRect/>
          </a:stretch>
        </p:blipFill>
        <p:spPr>
          <a:xfrm>
            <a:off x="735003" y="1133392"/>
            <a:ext cx="11153590" cy="7083406"/>
          </a:xfrm>
          <a:prstGeom prst="rect">
            <a:avLst/>
          </a:prstGeom>
        </p:spPr>
      </p:pic>
    </p:spTree>
    <p:extLst>
      <p:ext uri="{BB962C8B-B14F-4D97-AF65-F5344CB8AC3E}">
        <p14:creationId xmlns:p14="http://schemas.microsoft.com/office/powerpoint/2010/main" val="353065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03FC7AF-FCBB-B865-597A-A923707A02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A630A1BA-7330-A318-9FB8-F6F7935FCE4E}"/>
              </a:ext>
            </a:extLst>
          </p:cNvPr>
          <p:cNvPicPr>
            <a:picLocks noChangeAspect="1"/>
          </p:cNvPicPr>
          <p:nvPr/>
        </p:nvPicPr>
        <p:blipFill>
          <a:blip r:embed="rId2"/>
          <a:srcRect b="247"/>
          <a:stretch/>
        </p:blipFill>
        <p:spPr>
          <a:xfrm>
            <a:off x="363071" y="726695"/>
            <a:ext cx="9474946" cy="6619881"/>
          </a:xfrm>
          <a:prstGeom prst="rect">
            <a:avLst/>
          </a:prstGeom>
        </p:spPr>
      </p:pic>
      <p:pic>
        <p:nvPicPr>
          <p:cNvPr id="6" name="圖片 5" descr="一張含有 文字, 螢幕擷取畫面, 軟體, 多媒體軟體 的圖片&#10;&#10;AI 產生的內容可能不正確。">
            <a:extLst>
              <a:ext uri="{FF2B5EF4-FFF2-40B4-BE49-F238E27FC236}">
                <a16:creationId xmlns:a16="http://schemas.microsoft.com/office/drawing/2014/main" id="{C40DA4A9-C63A-8930-4555-8A6252DB285C}"/>
              </a:ext>
            </a:extLst>
          </p:cNvPr>
          <p:cNvPicPr>
            <a:picLocks noChangeAspect="1"/>
          </p:cNvPicPr>
          <p:nvPr/>
        </p:nvPicPr>
        <p:blipFill>
          <a:blip r:embed="rId3"/>
          <a:stretch>
            <a:fillRect/>
          </a:stretch>
        </p:blipFill>
        <p:spPr>
          <a:xfrm>
            <a:off x="7422235" y="4036635"/>
            <a:ext cx="6763716" cy="4789639"/>
          </a:xfrm>
          <a:prstGeom prst="rect">
            <a:avLst/>
          </a:prstGeom>
        </p:spPr>
      </p:pic>
      <p:sp>
        <p:nvSpPr>
          <p:cNvPr id="7" name="矩形: 圓角 6">
            <a:extLst>
              <a:ext uri="{FF2B5EF4-FFF2-40B4-BE49-F238E27FC236}">
                <a16:creationId xmlns:a16="http://schemas.microsoft.com/office/drawing/2014/main" id="{815C63B7-EB32-D693-80BB-D3061FE13319}"/>
              </a:ext>
            </a:extLst>
          </p:cNvPr>
          <p:cNvSpPr/>
          <p:nvPr/>
        </p:nvSpPr>
        <p:spPr>
          <a:xfrm>
            <a:off x="5446059" y="1223960"/>
            <a:ext cx="865739"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A558D48A-8035-6E34-3C0A-311D9D000636}"/>
              </a:ext>
            </a:extLst>
          </p:cNvPr>
          <p:cNvSpPr/>
          <p:nvPr/>
        </p:nvSpPr>
        <p:spPr>
          <a:xfrm>
            <a:off x="5446059" y="2433028"/>
            <a:ext cx="726142"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DB4BBF-C4A3-7FEC-FF54-CD3907E1D48B}"/>
              </a:ext>
            </a:extLst>
          </p:cNvPr>
          <p:cNvSpPr/>
          <p:nvPr/>
        </p:nvSpPr>
        <p:spPr>
          <a:xfrm>
            <a:off x="6502400" y="2006528"/>
            <a:ext cx="5818739" cy="1081599"/>
          </a:xfrm>
          <a:prstGeom prst="wedgeRoundRectCallout">
            <a:avLst>
              <a:gd name="adj1" fmla="val -63285"/>
              <a:gd name="adj2" fmla="val 10944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13. Use the “git checkout master” command to go back to the final </a:t>
            </a:r>
            <a:r>
              <a:rPr lang="en-US" altLang="zh-TW" sz="1800" dirty="0" err="1"/>
              <a:t>vesion</a:t>
            </a:r>
            <a:r>
              <a:rPr lang="en-US" altLang="zh-TW" sz="1800" dirty="0"/>
              <a:t> of your project </a:t>
            </a:r>
          </a:p>
        </p:txBody>
      </p:sp>
      <p:sp>
        <p:nvSpPr>
          <p:cNvPr id="10" name="矩形: 圓角 9">
            <a:extLst>
              <a:ext uri="{FF2B5EF4-FFF2-40B4-BE49-F238E27FC236}">
                <a16:creationId xmlns:a16="http://schemas.microsoft.com/office/drawing/2014/main" id="{BBBD2C16-3CDC-FAAA-A5C4-A59D854A1CB4}"/>
              </a:ext>
            </a:extLst>
          </p:cNvPr>
          <p:cNvSpPr/>
          <p:nvPr/>
        </p:nvSpPr>
        <p:spPr>
          <a:xfrm>
            <a:off x="5376260" y="4661202"/>
            <a:ext cx="1710340"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28243DF6-571D-2D59-BDD1-229E1D9828CE}"/>
              </a:ext>
            </a:extLst>
          </p:cNvPr>
          <p:cNvSpPr/>
          <p:nvPr/>
        </p:nvSpPr>
        <p:spPr>
          <a:xfrm>
            <a:off x="4985354" y="6216952"/>
            <a:ext cx="5818739" cy="578224"/>
          </a:xfrm>
          <a:prstGeom prst="wedgeRoundRectCallout">
            <a:avLst>
              <a:gd name="adj1" fmla="val 7662"/>
              <a:gd name="adj2" fmla="val -20893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14. Reopen the HelloGit.txt again. Back to the </a:t>
            </a:r>
            <a:r>
              <a:rPr lang="en-US" altLang="zh-TW" sz="1800" dirty="0" err="1"/>
              <a:t>lastest</a:t>
            </a:r>
            <a:r>
              <a:rPr lang="en-US" altLang="zh-TW" sz="1800" dirty="0"/>
              <a:t> version.</a:t>
            </a:r>
          </a:p>
        </p:txBody>
      </p:sp>
    </p:spTree>
    <p:extLst>
      <p:ext uri="{BB962C8B-B14F-4D97-AF65-F5344CB8AC3E}">
        <p14:creationId xmlns:p14="http://schemas.microsoft.com/office/powerpoint/2010/main" val="163126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DB586493-4CCC-BCD9-B00A-535220E46D06}"/>
            </a:ext>
          </a:extLst>
        </p:cNvPr>
        <p:cNvGrpSpPr/>
        <p:nvPr/>
      </p:nvGrpSpPr>
      <p:grpSpPr>
        <a:xfrm>
          <a:off x="0" y="0"/>
          <a:ext cx="0" cy="0"/>
          <a:chOff x="0" y="0"/>
          <a:chExt cx="0" cy="0"/>
        </a:xfrm>
      </p:grpSpPr>
      <p:sp>
        <p:nvSpPr>
          <p:cNvPr id="411" name="Google Shape;411;p36">
            <a:extLst>
              <a:ext uri="{FF2B5EF4-FFF2-40B4-BE49-F238E27FC236}">
                <a16:creationId xmlns:a16="http://schemas.microsoft.com/office/drawing/2014/main" id="{4FACF90E-7DFC-44E4-616B-36CBFCEBD859}"/>
              </a:ext>
            </a:extLst>
          </p:cNvPr>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a:extLst>
              <a:ext uri="{FF2B5EF4-FFF2-40B4-BE49-F238E27FC236}">
                <a16:creationId xmlns:a16="http://schemas.microsoft.com/office/drawing/2014/main" id="{00CDB46D-34CB-11E8-1EAE-4D02C838C7D6}"/>
              </a:ext>
            </a:extLst>
          </p:cNvPr>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a:extLst>
              <a:ext uri="{FF2B5EF4-FFF2-40B4-BE49-F238E27FC236}">
                <a16:creationId xmlns:a16="http://schemas.microsoft.com/office/drawing/2014/main" id="{1A95C86E-A234-2060-3C7F-734BEB3B085F}"/>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35</a:t>
            </a:fld>
            <a:endParaRPr/>
          </a:p>
        </p:txBody>
      </p:sp>
    </p:spTree>
    <p:extLst>
      <p:ext uri="{BB962C8B-B14F-4D97-AF65-F5344CB8AC3E}">
        <p14:creationId xmlns:p14="http://schemas.microsoft.com/office/powerpoint/2010/main" val="4679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AA5AAE3-BAA8-A704-56F7-1F7F612CD1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5B221330-CEA6-05EB-2838-671C3862FB30}"/>
              </a:ext>
            </a:extLst>
          </p:cNvPr>
          <p:cNvPicPr>
            <a:picLocks noChangeAspect="1"/>
          </p:cNvPicPr>
          <p:nvPr/>
        </p:nvPicPr>
        <p:blipFill>
          <a:blip r:embed="rId2"/>
          <a:stretch>
            <a:fillRect/>
          </a:stretch>
        </p:blipFill>
        <p:spPr>
          <a:xfrm>
            <a:off x="547029" y="501650"/>
            <a:ext cx="8931207" cy="6763871"/>
          </a:xfrm>
          <a:prstGeom prst="rect">
            <a:avLst/>
          </a:prstGeom>
        </p:spPr>
      </p:pic>
      <p:pic>
        <p:nvPicPr>
          <p:cNvPr id="7" name="圖片 6" descr="一張含有 文字, 螢幕擷取畫面, 軟體, 陳列 的圖片&#10;&#10;AI 產生的內容可能不正確。">
            <a:extLst>
              <a:ext uri="{FF2B5EF4-FFF2-40B4-BE49-F238E27FC236}">
                <a16:creationId xmlns:a16="http://schemas.microsoft.com/office/drawing/2014/main" id="{8A3E20C8-6A63-2CD0-F59D-4CBA51130F22}"/>
              </a:ext>
            </a:extLst>
          </p:cNvPr>
          <p:cNvPicPr>
            <a:picLocks noChangeAspect="1"/>
          </p:cNvPicPr>
          <p:nvPr/>
        </p:nvPicPr>
        <p:blipFill>
          <a:blip r:embed="rId3"/>
          <a:srcRect l="-353" r="12428" b="40583"/>
          <a:stretch/>
        </p:blipFill>
        <p:spPr>
          <a:xfrm>
            <a:off x="5217226" y="5515821"/>
            <a:ext cx="6686137" cy="3426010"/>
          </a:xfrm>
          <a:prstGeom prst="rect">
            <a:avLst/>
          </a:prstGeom>
        </p:spPr>
      </p:pic>
      <p:sp>
        <p:nvSpPr>
          <p:cNvPr id="10" name="語音泡泡: 圓角矩形 9">
            <a:extLst>
              <a:ext uri="{FF2B5EF4-FFF2-40B4-BE49-F238E27FC236}">
                <a16:creationId xmlns:a16="http://schemas.microsoft.com/office/drawing/2014/main" id="{CC0E9E32-B9C9-BE5C-85B9-87AE30568BFA}"/>
              </a:ext>
            </a:extLst>
          </p:cNvPr>
          <p:cNvSpPr/>
          <p:nvPr/>
        </p:nvSpPr>
        <p:spPr>
          <a:xfrm>
            <a:off x="6084624" y="2452135"/>
            <a:ext cx="5818739" cy="578224"/>
          </a:xfrm>
          <a:prstGeom prst="wedgeRoundRectCallout">
            <a:avLst>
              <a:gd name="adj1" fmla="val -52423"/>
              <a:gd name="adj2" fmla="val 23292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15. Use the ‘’git log --</a:t>
            </a:r>
            <a:r>
              <a:rPr lang="en-US" altLang="zh-TW" sz="1800" dirty="0" err="1"/>
              <a:t>oneline</a:t>
            </a:r>
            <a:r>
              <a:rPr lang="en-US" altLang="zh-TW" sz="1800" dirty="0"/>
              <a:t>’’ command to get the shorter version ID.</a:t>
            </a:r>
          </a:p>
        </p:txBody>
      </p:sp>
      <p:sp>
        <p:nvSpPr>
          <p:cNvPr id="11" name="矩形: 圓角 10">
            <a:extLst>
              <a:ext uri="{FF2B5EF4-FFF2-40B4-BE49-F238E27FC236}">
                <a16:creationId xmlns:a16="http://schemas.microsoft.com/office/drawing/2014/main" id="{4B3422B4-8640-4432-B881-E62A41C9547D}"/>
              </a:ext>
            </a:extLst>
          </p:cNvPr>
          <p:cNvSpPr/>
          <p:nvPr/>
        </p:nvSpPr>
        <p:spPr>
          <a:xfrm>
            <a:off x="3913094" y="3950820"/>
            <a:ext cx="1990166" cy="28753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9A4AB9-0884-15BC-EAD8-8475EBAF52FE}"/>
              </a:ext>
            </a:extLst>
          </p:cNvPr>
          <p:cNvSpPr/>
          <p:nvPr/>
        </p:nvSpPr>
        <p:spPr>
          <a:xfrm>
            <a:off x="3977734" y="4759928"/>
            <a:ext cx="2334064" cy="28562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646A676A-D946-9F09-D442-9BD0B3D4949C}"/>
              </a:ext>
            </a:extLst>
          </p:cNvPr>
          <p:cNvSpPr/>
          <p:nvPr/>
        </p:nvSpPr>
        <p:spPr>
          <a:xfrm>
            <a:off x="6963165" y="4307827"/>
            <a:ext cx="5818739" cy="578224"/>
          </a:xfrm>
          <a:prstGeom prst="wedgeRoundRectCallout">
            <a:avLst>
              <a:gd name="adj1" fmla="val -60049"/>
              <a:gd name="adj2" fmla="val 2826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16. Use shorter version ID to check specific version.</a:t>
            </a:r>
          </a:p>
        </p:txBody>
      </p:sp>
    </p:spTree>
    <p:extLst>
      <p:ext uri="{BB962C8B-B14F-4D97-AF65-F5344CB8AC3E}">
        <p14:creationId xmlns:p14="http://schemas.microsoft.com/office/powerpoint/2010/main" val="3132493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grpSp>
        <p:nvGrpSpPr>
          <p:cNvPr id="260" name="Google Shape;260;p28"/>
          <p:cNvGrpSpPr/>
          <p:nvPr/>
        </p:nvGrpSpPr>
        <p:grpSpPr>
          <a:xfrm>
            <a:off x="1143000" y="1762518"/>
            <a:ext cx="10718800" cy="6228564"/>
            <a:chOff x="0" y="-2"/>
            <a:chExt cx="10718800" cy="6228562"/>
          </a:xfrm>
        </p:grpSpPr>
        <p:sp>
          <p:nvSpPr>
            <p:cNvPr id="261" name="Google Shape;261;p28"/>
            <p:cNvSpPr/>
            <p:nvPr/>
          </p:nvSpPr>
          <p:spPr>
            <a:xfrm>
              <a:off x="88899" y="2113111"/>
              <a:ext cx="1663652" cy="391569"/>
            </a:xfrm>
            <a:prstGeom prst="rect">
              <a:avLst/>
            </a:prstGeom>
            <a:noFill/>
            <a:ln w="635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262" name="Google Shape;262;p28" descr="pasted-image.png"/>
            <p:cNvPicPr preferRelativeResize="0"/>
            <p:nvPr/>
          </p:nvPicPr>
          <p:blipFill rotWithShape="1">
            <a:blip r:embed="rId3">
              <a:alphaModFix/>
            </a:blip>
            <a:srcRect/>
            <a:stretch/>
          </p:blipFill>
          <p:spPr>
            <a:xfrm>
              <a:off x="0" y="399256"/>
              <a:ext cx="10718800" cy="5829304"/>
            </a:xfrm>
            <a:prstGeom prst="rect">
              <a:avLst/>
            </a:prstGeom>
            <a:noFill/>
            <a:ln>
              <a:noFill/>
            </a:ln>
          </p:spPr>
        </p:pic>
        <p:grpSp>
          <p:nvGrpSpPr>
            <p:cNvPr id="263" name="Google Shape;263;p28"/>
            <p:cNvGrpSpPr/>
            <p:nvPr/>
          </p:nvGrpSpPr>
          <p:grpSpPr>
            <a:xfrm>
              <a:off x="177773" y="1841499"/>
              <a:ext cx="4666064" cy="1016003"/>
              <a:chOff x="-1" y="-1"/>
              <a:chExt cx="4666062" cy="1016002"/>
            </a:xfrm>
          </p:grpSpPr>
          <p:sp>
            <p:nvSpPr>
              <p:cNvPr id="264" name="Google Shape;264;p28"/>
              <p:cNvSpPr/>
              <p:nvPr/>
            </p:nvSpPr>
            <p:spPr>
              <a:xfrm>
                <a:off x="-1" y="-1"/>
                <a:ext cx="4666062" cy="1016002"/>
              </a:xfrm>
              <a:custGeom>
                <a:avLst/>
                <a:gdLst/>
                <a:ahLst/>
                <a:cxnLst/>
                <a:rect l="l" t="t" r="r" b="b"/>
                <a:pathLst>
                  <a:path w="21600" h="21600" extrusionOk="0">
                    <a:moveTo>
                      <a:pt x="2903" y="0"/>
                    </a:moveTo>
                    <a:lnTo>
                      <a:pt x="2539" y="3240"/>
                    </a:lnTo>
                    <a:lnTo>
                      <a:pt x="294" y="3240"/>
                    </a:lnTo>
                    <a:cubicBezTo>
                      <a:pt x="132" y="3240"/>
                      <a:pt x="0" y="3844"/>
                      <a:pt x="0" y="4590"/>
                    </a:cubicBezTo>
                    <a:lnTo>
                      <a:pt x="0" y="20250"/>
                    </a:lnTo>
                    <a:cubicBezTo>
                      <a:pt x="0" y="20996"/>
                      <a:pt x="132" y="21600"/>
                      <a:pt x="294" y="21600"/>
                    </a:cubicBezTo>
                    <a:lnTo>
                      <a:pt x="21306" y="21600"/>
                    </a:lnTo>
                    <a:cubicBezTo>
                      <a:pt x="21468" y="21600"/>
                      <a:pt x="21600" y="20996"/>
                      <a:pt x="21600" y="20250"/>
                    </a:cubicBezTo>
                    <a:lnTo>
                      <a:pt x="21600" y="4590"/>
                    </a:lnTo>
                    <a:cubicBezTo>
                      <a:pt x="21600" y="3844"/>
                      <a:pt x="21468" y="3240"/>
                      <a:pt x="21306" y="3240"/>
                    </a:cubicBezTo>
                    <a:lnTo>
                      <a:pt x="3268" y="3240"/>
                    </a:lnTo>
                    <a:lnTo>
                      <a:pt x="290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5" name="Google Shape;265;p28"/>
              <p:cNvSpPr txBox="1"/>
              <p:nvPr/>
            </p:nvSpPr>
            <p:spPr>
              <a:xfrm>
                <a:off x="-1" y="190500"/>
                <a:ext cx="4666062" cy="635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 Find current directory</a:t>
                </a:r>
                <a:endParaRPr sz="1400" b="0" i="0" u="none" strike="noStrike" cap="none" dirty="0">
                  <a:solidFill>
                    <a:srgbClr val="000000"/>
                  </a:solidFill>
                  <a:latin typeface="Arial"/>
                  <a:ea typeface="Arial"/>
                  <a:cs typeface="Arial"/>
                  <a:sym typeface="Arial"/>
                </a:endParaRPr>
              </a:p>
            </p:txBody>
          </p:sp>
        </p:grpSp>
        <p:grpSp>
          <p:nvGrpSpPr>
            <p:cNvPr id="266" name="Google Shape;266;p28"/>
            <p:cNvGrpSpPr/>
            <p:nvPr/>
          </p:nvGrpSpPr>
          <p:grpSpPr>
            <a:xfrm>
              <a:off x="3225773" y="-2"/>
              <a:ext cx="4666064" cy="1056883"/>
              <a:chOff x="-1" y="-1"/>
              <a:chExt cx="4666062" cy="1056881"/>
            </a:xfrm>
          </p:grpSpPr>
          <p:sp>
            <p:nvSpPr>
              <p:cNvPr id="267" name="Google Shape;267;p28"/>
              <p:cNvSpPr/>
              <p:nvPr/>
            </p:nvSpPr>
            <p:spPr>
              <a:xfrm>
                <a:off x="-1" y="-1"/>
                <a:ext cx="4666062" cy="1056881"/>
              </a:xfrm>
              <a:custGeom>
                <a:avLst/>
                <a:gdLst/>
                <a:ahLst/>
                <a:cxnLst/>
                <a:rect l="l" t="t" r="r" b="b"/>
                <a:pathLst>
                  <a:path w="21600" h="21600" extrusionOk="0">
                    <a:moveTo>
                      <a:pt x="294" y="0"/>
                    </a:moveTo>
                    <a:cubicBezTo>
                      <a:pt x="132" y="0"/>
                      <a:pt x="0" y="581"/>
                      <a:pt x="0" y="1298"/>
                    </a:cubicBezTo>
                    <a:lnTo>
                      <a:pt x="0" y="16352"/>
                    </a:lnTo>
                    <a:cubicBezTo>
                      <a:pt x="0" y="17069"/>
                      <a:pt x="132" y="17650"/>
                      <a:pt x="294" y="17650"/>
                    </a:cubicBezTo>
                    <a:lnTo>
                      <a:pt x="7586" y="17650"/>
                    </a:lnTo>
                    <a:lnTo>
                      <a:pt x="7950" y="21600"/>
                    </a:lnTo>
                    <a:lnTo>
                      <a:pt x="8313" y="17650"/>
                    </a:lnTo>
                    <a:lnTo>
                      <a:pt x="21306" y="17650"/>
                    </a:lnTo>
                    <a:cubicBezTo>
                      <a:pt x="21468" y="17650"/>
                      <a:pt x="21600" y="17069"/>
                      <a:pt x="21600" y="16352"/>
                    </a:cubicBezTo>
                    <a:lnTo>
                      <a:pt x="21600" y="1298"/>
                    </a:lnTo>
                    <a:cubicBezTo>
                      <a:pt x="21600" y="581"/>
                      <a:pt x="21468" y="0"/>
                      <a:pt x="21306" y="0"/>
                    </a:cubicBezTo>
                    <a:lnTo>
                      <a:pt x="29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8" name="Google Shape;268;p28"/>
              <p:cNvSpPr txBox="1"/>
              <p:nvPr/>
            </p:nvSpPr>
            <p:spPr>
              <a:xfrm>
                <a:off x="-1" y="210939"/>
                <a:ext cx="466606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2. Go to that directory</a:t>
                </a:r>
                <a:endParaRPr sz="1400" b="0" i="0" u="none" strike="noStrike" cap="none">
                  <a:solidFill>
                    <a:srgbClr val="000000"/>
                  </a:solidFill>
                  <a:latin typeface="Arial"/>
                  <a:ea typeface="Arial"/>
                  <a:cs typeface="Arial"/>
                  <a:sym typeface="Arial"/>
                </a:endParaRPr>
              </a:p>
            </p:txBody>
          </p:sp>
        </p:grpSp>
        <p:sp>
          <p:nvSpPr>
            <p:cNvPr id="269" name="Google Shape;269;p28"/>
            <p:cNvSpPr/>
            <p:nvPr/>
          </p:nvSpPr>
          <p:spPr>
            <a:xfrm>
              <a:off x="98771" y="1498004"/>
              <a:ext cx="1669308" cy="282776"/>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270" name="Google Shape;270;p2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grpSp>
        <p:nvGrpSpPr>
          <p:cNvPr id="275" name="Google Shape;275;p29"/>
          <p:cNvGrpSpPr/>
          <p:nvPr/>
        </p:nvGrpSpPr>
        <p:grpSpPr>
          <a:xfrm>
            <a:off x="-2647950" y="492121"/>
            <a:ext cx="15120946" cy="8769354"/>
            <a:chOff x="0" y="-3"/>
            <a:chExt cx="15120944" cy="8769353"/>
          </a:xfrm>
        </p:grpSpPr>
        <p:grpSp>
          <p:nvGrpSpPr>
            <p:cNvPr id="276" name="Google Shape;276;p29"/>
            <p:cNvGrpSpPr/>
            <p:nvPr/>
          </p:nvGrpSpPr>
          <p:grpSpPr>
            <a:xfrm>
              <a:off x="0" y="1314450"/>
              <a:ext cx="9036823" cy="5613400"/>
              <a:chOff x="0" y="0"/>
              <a:chExt cx="9036822" cy="5613400"/>
            </a:xfrm>
          </p:grpSpPr>
          <p:pic>
            <p:nvPicPr>
              <p:cNvPr id="277" name="Google Shape;277;p29" descr="pasted-image.png"/>
              <p:cNvPicPr preferRelativeResize="0"/>
              <p:nvPr/>
            </p:nvPicPr>
            <p:blipFill rotWithShape="1">
              <a:blip r:embed="rId3">
                <a:alphaModFix/>
              </a:blip>
              <a:srcRect/>
              <a:stretch/>
            </p:blipFill>
            <p:spPr>
              <a:xfrm>
                <a:off x="0" y="0"/>
                <a:ext cx="8267701" cy="5613400"/>
              </a:xfrm>
              <a:prstGeom prst="rect">
                <a:avLst/>
              </a:prstGeom>
              <a:noFill/>
              <a:ln>
                <a:noFill/>
              </a:ln>
            </p:spPr>
          </p:pic>
          <p:grpSp>
            <p:nvGrpSpPr>
              <p:cNvPr id="278" name="Google Shape;278;p29"/>
              <p:cNvGrpSpPr/>
              <p:nvPr/>
            </p:nvGrpSpPr>
            <p:grpSpPr>
              <a:xfrm>
                <a:off x="4794224" y="1193800"/>
                <a:ext cx="4242598" cy="1066407"/>
                <a:chOff x="-1" y="0"/>
                <a:chExt cx="4242596" cy="1066405"/>
              </a:xfrm>
            </p:grpSpPr>
            <p:sp>
              <p:nvSpPr>
                <p:cNvPr id="279" name="Google Shape;279;p29"/>
                <p:cNvSpPr/>
                <p:nvPr/>
              </p:nvSpPr>
              <p:spPr>
                <a:xfrm>
                  <a:off x="-1" y="0"/>
                  <a:ext cx="4242596" cy="1066405"/>
                </a:xfrm>
                <a:custGeom>
                  <a:avLst/>
                  <a:gdLst/>
                  <a:ahLst/>
                  <a:cxnLst/>
                  <a:rect l="l" t="t" r="r" b="b"/>
                  <a:pathLst>
                    <a:path w="21600" h="21600" extrusionOk="0">
                      <a:moveTo>
                        <a:pt x="323" y="0"/>
                      </a:moveTo>
                      <a:cubicBezTo>
                        <a:pt x="145" y="0"/>
                        <a:pt x="0" y="576"/>
                        <a:pt x="0" y="1286"/>
                      </a:cubicBezTo>
                      <a:lnTo>
                        <a:pt x="0" y="16206"/>
                      </a:lnTo>
                      <a:cubicBezTo>
                        <a:pt x="0" y="16916"/>
                        <a:pt x="145" y="17492"/>
                        <a:pt x="323" y="17492"/>
                      </a:cubicBezTo>
                      <a:lnTo>
                        <a:pt x="14039" y="17492"/>
                      </a:lnTo>
                      <a:lnTo>
                        <a:pt x="14437" y="21600"/>
                      </a:lnTo>
                      <a:lnTo>
                        <a:pt x="14837" y="17492"/>
                      </a:lnTo>
                      <a:lnTo>
                        <a:pt x="21277" y="17492"/>
                      </a:lnTo>
                      <a:cubicBezTo>
                        <a:pt x="21455" y="17492"/>
                        <a:pt x="21600" y="16916"/>
                        <a:pt x="21600" y="16206"/>
                      </a:cubicBezTo>
                      <a:lnTo>
                        <a:pt x="21600" y="1286"/>
                      </a:lnTo>
                      <a:cubicBezTo>
                        <a:pt x="21600" y="576"/>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0" name="Google Shape;280;p29"/>
                <p:cNvSpPr txBox="1"/>
                <p:nvPr/>
              </p:nvSpPr>
              <p:spPr>
                <a:xfrm>
                  <a:off x="-1" y="215701"/>
                  <a:ext cx="4242596"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3. Add a new folder</a:t>
                  </a:r>
                  <a:endParaRPr sz="1400" b="0" i="0" u="none" strike="noStrike" cap="none">
                    <a:solidFill>
                      <a:srgbClr val="000000"/>
                    </a:solidFill>
                    <a:latin typeface="Arial"/>
                    <a:ea typeface="Arial"/>
                    <a:cs typeface="Arial"/>
                    <a:sym typeface="Arial"/>
                  </a:endParaRPr>
                </a:p>
              </p:txBody>
            </p:sp>
          </p:grpSp>
        </p:grpSp>
        <p:grpSp>
          <p:nvGrpSpPr>
            <p:cNvPr id="281" name="Google Shape;281;p29"/>
            <p:cNvGrpSpPr/>
            <p:nvPr/>
          </p:nvGrpSpPr>
          <p:grpSpPr>
            <a:xfrm>
              <a:off x="9226151" y="-3"/>
              <a:ext cx="5894793" cy="8769353"/>
              <a:chOff x="-2" y="-2"/>
              <a:chExt cx="5894792" cy="8769352"/>
            </a:xfrm>
          </p:grpSpPr>
          <p:grpSp>
            <p:nvGrpSpPr>
              <p:cNvPr id="282" name="Google Shape;282;p29"/>
              <p:cNvGrpSpPr/>
              <p:nvPr/>
            </p:nvGrpSpPr>
            <p:grpSpPr>
              <a:xfrm>
                <a:off x="714337" y="-2"/>
                <a:ext cx="4693424" cy="4330702"/>
                <a:chOff x="0" y="-1"/>
                <a:chExt cx="4693423" cy="4330701"/>
              </a:xfrm>
            </p:grpSpPr>
            <p:pic>
              <p:nvPicPr>
                <p:cNvPr id="283" name="Google Shape;283;p29" descr="pasted-image.png"/>
                <p:cNvPicPr preferRelativeResize="0"/>
                <p:nvPr/>
              </p:nvPicPr>
              <p:blipFill rotWithShape="1">
                <a:blip r:embed="rId4">
                  <a:alphaModFix/>
                </a:blip>
                <a:srcRect/>
                <a:stretch/>
              </p:blipFill>
              <p:spPr>
                <a:xfrm>
                  <a:off x="0" y="647700"/>
                  <a:ext cx="4533903" cy="3683000"/>
                </a:xfrm>
                <a:prstGeom prst="rect">
                  <a:avLst/>
                </a:prstGeom>
                <a:noFill/>
                <a:ln>
                  <a:noFill/>
                </a:ln>
              </p:spPr>
            </p:pic>
            <p:grpSp>
              <p:nvGrpSpPr>
                <p:cNvPr id="284" name="Google Shape;284;p29"/>
                <p:cNvGrpSpPr/>
                <p:nvPr/>
              </p:nvGrpSpPr>
              <p:grpSpPr>
                <a:xfrm>
                  <a:off x="450824" y="3273425"/>
                  <a:ext cx="4242599" cy="1019177"/>
                  <a:chOff x="-1" y="0"/>
                  <a:chExt cx="4242598" cy="1019176"/>
                </a:xfrm>
              </p:grpSpPr>
              <p:sp>
                <p:nvSpPr>
                  <p:cNvPr id="285" name="Google Shape;285;p29"/>
                  <p:cNvSpPr/>
                  <p:nvPr/>
                </p:nvSpPr>
                <p:spPr>
                  <a:xfrm>
                    <a:off x="0" y="0"/>
                    <a:ext cx="4242597" cy="1019176"/>
                  </a:xfrm>
                  <a:custGeom>
                    <a:avLst/>
                    <a:gdLst/>
                    <a:ahLst/>
                    <a:cxnLst/>
                    <a:rect l="l" t="t" r="r" b="b"/>
                    <a:pathLst>
                      <a:path w="21600" h="21600" extrusionOk="0">
                        <a:moveTo>
                          <a:pt x="12877" y="0"/>
                        </a:moveTo>
                        <a:lnTo>
                          <a:pt x="12479" y="3297"/>
                        </a:lnTo>
                        <a:lnTo>
                          <a:pt x="323" y="3297"/>
                        </a:lnTo>
                        <a:cubicBezTo>
                          <a:pt x="145" y="3297"/>
                          <a:pt x="0" y="3900"/>
                          <a:pt x="0" y="4643"/>
                        </a:cubicBezTo>
                        <a:lnTo>
                          <a:pt x="0" y="20254"/>
                        </a:lnTo>
                        <a:cubicBezTo>
                          <a:pt x="0" y="20997"/>
                          <a:pt x="145" y="21600"/>
                          <a:pt x="323" y="21600"/>
                        </a:cubicBezTo>
                        <a:lnTo>
                          <a:pt x="21277" y="21600"/>
                        </a:lnTo>
                        <a:cubicBezTo>
                          <a:pt x="21455" y="21600"/>
                          <a:pt x="21600" y="20997"/>
                          <a:pt x="21600" y="20254"/>
                        </a:cubicBezTo>
                        <a:lnTo>
                          <a:pt x="21600" y="4643"/>
                        </a:lnTo>
                        <a:cubicBezTo>
                          <a:pt x="21600" y="3900"/>
                          <a:pt x="21455" y="3297"/>
                          <a:pt x="21277" y="3297"/>
                        </a:cubicBezTo>
                        <a:lnTo>
                          <a:pt x="13275" y="3297"/>
                        </a:lnTo>
                        <a:lnTo>
                          <a:pt x="1287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6" name="Google Shape;286;p29"/>
                  <p:cNvSpPr txBox="1"/>
                  <p:nvPr/>
                </p:nvSpPr>
                <p:spPr>
                  <a:xfrm>
                    <a:off x="-1" y="192087"/>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5. Create a new file</a:t>
                    </a:r>
                    <a:endParaRPr sz="1400" b="0" i="0" u="none" strike="noStrike" cap="none">
                      <a:solidFill>
                        <a:srgbClr val="000000"/>
                      </a:solidFill>
                      <a:latin typeface="Arial"/>
                      <a:ea typeface="Arial"/>
                      <a:cs typeface="Arial"/>
                      <a:sym typeface="Arial"/>
                    </a:endParaRPr>
                  </a:p>
                </p:txBody>
              </p:sp>
            </p:grpSp>
            <p:grpSp>
              <p:nvGrpSpPr>
                <p:cNvPr id="287" name="Google Shape;287;p29"/>
                <p:cNvGrpSpPr/>
                <p:nvPr/>
              </p:nvGrpSpPr>
              <p:grpSpPr>
                <a:xfrm>
                  <a:off x="450824" y="-1"/>
                  <a:ext cx="4242599" cy="1007272"/>
                  <a:chOff x="-1" y="0"/>
                  <a:chExt cx="4242598" cy="1007270"/>
                </a:xfrm>
              </p:grpSpPr>
              <p:sp>
                <p:nvSpPr>
                  <p:cNvPr id="288" name="Google Shape;288;p29"/>
                  <p:cNvSpPr/>
                  <p:nvPr/>
                </p:nvSpPr>
                <p:spPr>
                  <a:xfrm>
                    <a:off x="0" y="0"/>
                    <a:ext cx="4242597" cy="1007270"/>
                  </a:xfrm>
                  <a:custGeom>
                    <a:avLst/>
                    <a:gdLst/>
                    <a:ahLst/>
                    <a:cxnLst/>
                    <a:rect l="l" t="t" r="r" b="b"/>
                    <a:pathLst>
                      <a:path w="21600" h="21600" extrusionOk="0">
                        <a:moveTo>
                          <a:pt x="323" y="0"/>
                        </a:moveTo>
                        <a:cubicBezTo>
                          <a:pt x="145" y="0"/>
                          <a:pt x="0" y="610"/>
                          <a:pt x="0" y="1362"/>
                        </a:cubicBezTo>
                        <a:lnTo>
                          <a:pt x="0" y="17157"/>
                        </a:lnTo>
                        <a:cubicBezTo>
                          <a:pt x="0" y="17909"/>
                          <a:pt x="145" y="18519"/>
                          <a:pt x="323" y="18519"/>
                        </a:cubicBezTo>
                        <a:lnTo>
                          <a:pt x="10602" y="18519"/>
                        </a:lnTo>
                        <a:lnTo>
                          <a:pt x="11002" y="21600"/>
                        </a:lnTo>
                        <a:lnTo>
                          <a:pt x="11402" y="18519"/>
                        </a:lnTo>
                        <a:lnTo>
                          <a:pt x="21277" y="18519"/>
                        </a:lnTo>
                        <a:cubicBezTo>
                          <a:pt x="21455" y="18519"/>
                          <a:pt x="21600" y="17909"/>
                          <a:pt x="21600" y="17157"/>
                        </a:cubicBezTo>
                        <a:lnTo>
                          <a:pt x="21600" y="1362"/>
                        </a:lnTo>
                        <a:cubicBezTo>
                          <a:pt x="21600" y="610"/>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9" name="Google Shape;289;p29"/>
                  <p:cNvSpPr txBox="1"/>
                  <p:nvPr/>
                </p:nvSpPr>
                <p:spPr>
                  <a:xfrm>
                    <a:off x="-1" y="186134"/>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4. Go to that folder</a:t>
                    </a:r>
                    <a:endParaRPr sz="1400" b="0" i="0" u="none" strike="noStrike" cap="none">
                      <a:solidFill>
                        <a:srgbClr val="000000"/>
                      </a:solidFill>
                      <a:latin typeface="Arial"/>
                      <a:ea typeface="Arial"/>
                      <a:cs typeface="Arial"/>
                      <a:sym typeface="Arial"/>
                    </a:endParaRPr>
                  </a:p>
                </p:txBody>
              </p:sp>
            </p:grpSp>
          </p:grpSp>
          <p:grpSp>
            <p:nvGrpSpPr>
              <p:cNvPr id="290" name="Google Shape;290;p29"/>
              <p:cNvGrpSpPr/>
              <p:nvPr/>
            </p:nvGrpSpPr>
            <p:grpSpPr>
              <a:xfrm>
                <a:off x="-2" y="4984750"/>
                <a:ext cx="5894792" cy="3784600"/>
                <a:chOff x="-1" y="0"/>
                <a:chExt cx="5894790" cy="3784600"/>
              </a:xfrm>
            </p:grpSpPr>
            <p:pic>
              <p:nvPicPr>
                <p:cNvPr id="291" name="Google Shape;291;p29" descr="pasted-image.png"/>
                <p:cNvPicPr preferRelativeResize="0"/>
                <p:nvPr/>
              </p:nvPicPr>
              <p:blipFill rotWithShape="1">
                <a:blip r:embed="rId5">
                  <a:alphaModFix/>
                </a:blip>
                <a:srcRect/>
                <a:stretch/>
              </p:blipFill>
              <p:spPr>
                <a:xfrm>
                  <a:off x="1098946" y="0"/>
                  <a:ext cx="3873503" cy="3784600"/>
                </a:xfrm>
                <a:prstGeom prst="rect">
                  <a:avLst/>
                </a:prstGeom>
                <a:noFill/>
                <a:ln>
                  <a:noFill/>
                </a:ln>
              </p:spPr>
            </p:pic>
            <p:grpSp>
              <p:nvGrpSpPr>
                <p:cNvPr id="292" name="Google Shape;292;p29"/>
                <p:cNvGrpSpPr/>
                <p:nvPr/>
              </p:nvGrpSpPr>
              <p:grpSpPr>
                <a:xfrm>
                  <a:off x="-1" y="1024730"/>
                  <a:ext cx="5894790" cy="981872"/>
                  <a:chOff x="-1" y="0"/>
                  <a:chExt cx="5894789" cy="981870"/>
                </a:xfrm>
              </p:grpSpPr>
              <p:sp>
                <p:nvSpPr>
                  <p:cNvPr id="293" name="Google Shape;293;p29"/>
                  <p:cNvSpPr/>
                  <p:nvPr/>
                </p:nvSpPr>
                <p:spPr>
                  <a:xfrm>
                    <a:off x="-1" y="0"/>
                    <a:ext cx="5894788" cy="981870"/>
                  </a:xfrm>
                  <a:custGeom>
                    <a:avLst/>
                    <a:gdLst/>
                    <a:ahLst/>
                    <a:cxnLst/>
                    <a:rect l="l" t="t" r="r" b="b"/>
                    <a:pathLst>
                      <a:path w="21600" h="21600" extrusionOk="0">
                        <a:moveTo>
                          <a:pt x="5654" y="0"/>
                        </a:moveTo>
                        <a:lnTo>
                          <a:pt x="5368" y="2602"/>
                        </a:lnTo>
                        <a:lnTo>
                          <a:pt x="233" y="2602"/>
                        </a:lnTo>
                        <a:cubicBezTo>
                          <a:pt x="104" y="2602"/>
                          <a:pt x="0" y="3227"/>
                          <a:pt x="0" y="3999"/>
                        </a:cubicBezTo>
                        <a:lnTo>
                          <a:pt x="0" y="20203"/>
                        </a:lnTo>
                        <a:cubicBezTo>
                          <a:pt x="0" y="20975"/>
                          <a:pt x="104" y="21600"/>
                          <a:pt x="233" y="21600"/>
                        </a:cubicBezTo>
                        <a:lnTo>
                          <a:pt x="21367" y="21600"/>
                        </a:lnTo>
                        <a:cubicBezTo>
                          <a:pt x="21496" y="21600"/>
                          <a:pt x="21600" y="20975"/>
                          <a:pt x="21600" y="20203"/>
                        </a:cubicBezTo>
                        <a:lnTo>
                          <a:pt x="21600" y="3999"/>
                        </a:lnTo>
                        <a:cubicBezTo>
                          <a:pt x="21600" y="3227"/>
                          <a:pt x="21496" y="2602"/>
                          <a:pt x="21367" y="2602"/>
                        </a:cubicBezTo>
                        <a:lnTo>
                          <a:pt x="5942" y="2602"/>
                        </a:lnTo>
                        <a:lnTo>
                          <a:pt x="565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94" name="Google Shape;294;p29"/>
                  <p:cNvSpPr txBox="1"/>
                  <p:nvPr/>
                </p:nvSpPr>
                <p:spPr>
                  <a:xfrm>
                    <a:off x="-1" y="173434"/>
                    <a:ext cx="5894789"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6. Put some contents and save</a:t>
                    </a:r>
                    <a:endParaRPr sz="1400" b="0" i="0" u="none" strike="noStrike" cap="none">
                      <a:solidFill>
                        <a:srgbClr val="000000"/>
                      </a:solidFill>
                      <a:latin typeface="Arial"/>
                      <a:ea typeface="Arial"/>
                      <a:cs typeface="Arial"/>
                      <a:sym typeface="Arial"/>
                    </a:endParaRPr>
                  </a:p>
                </p:txBody>
              </p:sp>
            </p:grpSp>
          </p:grpSp>
        </p:grpSp>
      </p:grpSp>
      <p:sp>
        <p:nvSpPr>
          <p:cNvPr id="295" name="Google Shape;295;p2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grpSp>
        <p:nvGrpSpPr>
          <p:cNvPr id="316" name="Google Shape;316;p31"/>
          <p:cNvGrpSpPr/>
          <p:nvPr/>
        </p:nvGrpSpPr>
        <p:grpSpPr>
          <a:xfrm>
            <a:off x="1637506" y="6618534"/>
            <a:ext cx="9729790" cy="2553646"/>
            <a:chOff x="0" y="0"/>
            <a:chExt cx="9729789" cy="2553644"/>
          </a:xfrm>
        </p:grpSpPr>
        <p:sp>
          <p:nvSpPr>
            <p:cNvPr id="317" name="Google Shape;317;p31"/>
            <p:cNvSpPr/>
            <p:nvPr/>
          </p:nvSpPr>
          <p:spPr>
            <a:xfrm>
              <a:off x="0" y="0"/>
              <a:ext cx="9729789" cy="2553644"/>
            </a:xfrm>
            <a:prstGeom prst="roundRect">
              <a:avLst>
                <a:gd name="adj" fmla="val 3481"/>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18" name="Google Shape;318;p31"/>
            <p:cNvSpPr txBox="1"/>
            <p:nvPr/>
          </p:nvSpPr>
          <p:spPr>
            <a:xfrm>
              <a:off x="26035" y="460878"/>
              <a:ext cx="9677718" cy="16318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cd git-demo 	</a:t>
              </a:r>
              <a:r>
                <a:rPr lang="en-US" sz="3000" b="0" i="0" u="none" strike="noStrike" cap="none">
                  <a:solidFill>
                    <a:srgbClr val="FFFFFF"/>
                  </a:solidFill>
                  <a:latin typeface="Arial"/>
                  <a:ea typeface="Arial"/>
                  <a:cs typeface="Arial"/>
                  <a:sym typeface="Arial"/>
                </a:rPr>
                <a:t># go to git-demo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dir	         	</a:t>
              </a:r>
              <a:r>
                <a:rPr lang="en-US" sz="3000" b="0" i="0" u="none" strike="noStrike" cap="none">
                  <a:solidFill>
                    <a:srgbClr val="FFFFFF"/>
                  </a:solidFill>
                  <a:latin typeface="Arial"/>
                  <a:ea typeface="Arial"/>
                  <a:cs typeface="Arial"/>
                  <a:sym typeface="Arial"/>
                </a:rPr>
                <a:t># list the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init			</a:t>
              </a:r>
              <a:r>
                <a:rPr lang="en-US" sz="3000" b="0" i="0" u="none" strike="noStrike" cap="none">
                  <a:solidFill>
                    <a:srgbClr val="FFFFFF"/>
                  </a:solidFill>
                  <a:latin typeface="Arial"/>
                  <a:ea typeface="Arial"/>
                  <a:cs typeface="Arial"/>
                  <a:sym typeface="Arial"/>
                </a:rPr>
                <a:t># initialize a repository</a:t>
              </a:r>
              <a:endParaRPr sz="1400" b="0" i="0" u="none" strike="noStrike" cap="none">
                <a:solidFill>
                  <a:srgbClr val="000000"/>
                </a:solidFill>
                <a:latin typeface="Arial"/>
                <a:ea typeface="Arial"/>
                <a:cs typeface="Arial"/>
                <a:sym typeface="Arial"/>
              </a:endParaRPr>
            </a:p>
          </p:txBody>
        </p:sp>
      </p:grpSp>
      <p:grpSp>
        <p:nvGrpSpPr>
          <p:cNvPr id="319" name="Google Shape;319;p31"/>
          <p:cNvGrpSpPr/>
          <p:nvPr/>
        </p:nvGrpSpPr>
        <p:grpSpPr>
          <a:xfrm>
            <a:off x="112486" y="558800"/>
            <a:ext cx="10833937" cy="5638800"/>
            <a:chOff x="-2" y="0"/>
            <a:chExt cx="10833936" cy="5638800"/>
          </a:xfrm>
        </p:grpSpPr>
        <p:pic>
          <p:nvPicPr>
            <p:cNvPr id="320" name="Google Shape;320;p31" descr="pasted-image.png"/>
            <p:cNvPicPr preferRelativeResize="0"/>
            <p:nvPr/>
          </p:nvPicPr>
          <p:blipFill rotWithShape="1">
            <a:blip r:embed="rId3">
              <a:alphaModFix/>
            </a:blip>
            <a:srcRect/>
            <a:stretch/>
          </p:blipFill>
          <p:spPr>
            <a:xfrm>
              <a:off x="1971339" y="0"/>
              <a:ext cx="8585205" cy="5638800"/>
            </a:xfrm>
            <a:prstGeom prst="rect">
              <a:avLst/>
            </a:prstGeom>
            <a:noFill/>
            <a:ln>
              <a:noFill/>
            </a:ln>
          </p:spPr>
        </p:pic>
        <p:grpSp>
          <p:nvGrpSpPr>
            <p:cNvPr id="321" name="Google Shape;321;p31"/>
            <p:cNvGrpSpPr/>
            <p:nvPr/>
          </p:nvGrpSpPr>
          <p:grpSpPr>
            <a:xfrm>
              <a:off x="2847614" y="820983"/>
              <a:ext cx="3866757" cy="995764"/>
              <a:chOff x="-1" y="-1"/>
              <a:chExt cx="3866756" cy="995762"/>
            </a:xfrm>
          </p:grpSpPr>
          <p:sp>
            <p:nvSpPr>
              <p:cNvPr id="322" name="Google Shape;322;p31"/>
              <p:cNvSpPr/>
              <p:nvPr/>
            </p:nvSpPr>
            <p:spPr>
              <a:xfrm>
                <a:off x="-1" y="-1"/>
                <a:ext cx="3866756" cy="995762"/>
              </a:xfrm>
              <a:custGeom>
                <a:avLst/>
                <a:gdLst/>
                <a:ahLst/>
                <a:cxnLst/>
                <a:rect l="l" t="t" r="r" b="b"/>
                <a:pathLst>
                  <a:path w="21600" h="21600" extrusionOk="0">
                    <a:moveTo>
                      <a:pt x="355" y="0"/>
                    </a:moveTo>
                    <a:cubicBezTo>
                      <a:pt x="159" y="0"/>
                      <a:pt x="0" y="617"/>
                      <a:pt x="0" y="1377"/>
                    </a:cubicBezTo>
                    <a:lnTo>
                      <a:pt x="0" y="17356"/>
                    </a:lnTo>
                    <a:cubicBezTo>
                      <a:pt x="0" y="18116"/>
                      <a:pt x="159" y="18733"/>
                      <a:pt x="355" y="18733"/>
                    </a:cubicBezTo>
                    <a:lnTo>
                      <a:pt x="7043" y="18733"/>
                    </a:lnTo>
                    <a:lnTo>
                      <a:pt x="7482" y="21600"/>
                    </a:lnTo>
                    <a:lnTo>
                      <a:pt x="7921" y="18733"/>
                    </a:lnTo>
                    <a:lnTo>
                      <a:pt x="21245" y="18733"/>
                    </a:lnTo>
                    <a:cubicBezTo>
                      <a:pt x="21441" y="18733"/>
                      <a:pt x="21600" y="18116"/>
                      <a:pt x="21600" y="17356"/>
                    </a:cubicBezTo>
                    <a:lnTo>
                      <a:pt x="21600" y="1377"/>
                    </a:lnTo>
                    <a:cubicBezTo>
                      <a:pt x="21600" y="617"/>
                      <a:pt x="21441" y="0"/>
                      <a:pt x="21245" y="0"/>
                    </a:cubicBezTo>
                    <a:lnTo>
                      <a:pt x="355"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3" name="Google Shape;323;p31"/>
              <p:cNvSpPr txBox="1"/>
              <p:nvPr/>
            </p:nvSpPr>
            <p:spPr>
              <a:xfrm>
                <a:off x="0" y="208057"/>
                <a:ext cx="386675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7</a:t>
                </a:r>
                <a:r>
                  <a:rPr lang="en-US" sz="3100" b="0" i="0" u="none" strike="noStrike" cap="none" dirty="0">
                    <a:solidFill>
                      <a:srgbClr val="FFFFFF"/>
                    </a:solidFill>
                    <a:latin typeface="Avenir"/>
                    <a:ea typeface="Avenir"/>
                    <a:cs typeface="Avenir"/>
                    <a:sym typeface="Avenir"/>
                  </a:rPr>
                  <a:t>. Go to “git-demo”</a:t>
                </a:r>
                <a:endParaRPr sz="1400" b="0" i="0" u="none" strike="noStrike" cap="none" dirty="0">
                  <a:solidFill>
                    <a:srgbClr val="000000"/>
                  </a:solidFill>
                  <a:latin typeface="Arial"/>
                  <a:ea typeface="Arial"/>
                  <a:cs typeface="Arial"/>
                  <a:sym typeface="Arial"/>
                </a:endParaRPr>
              </a:p>
            </p:txBody>
          </p:sp>
        </p:grpSp>
        <p:grpSp>
          <p:nvGrpSpPr>
            <p:cNvPr id="324" name="Google Shape;324;p31"/>
            <p:cNvGrpSpPr/>
            <p:nvPr/>
          </p:nvGrpSpPr>
          <p:grpSpPr>
            <a:xfrm>
              <a:off x="4954623" y="1925885"/>
              <a:ext cx="5879311" cy="863602"/>
              <a:chOff x="-1" y="0"/>
              <a:chExt cx="5879310" cy="863601"/>
            </a:xfrm>
          </p:grpSpPr>
          <p:sp>
            <p:nvSpPr>
              <p:cNvPr id="325" name="Google Shape;325;p31"/>
              <p:cNvSpPr/>
              <p:nvPr/>
            </p:nvSpPr>
            <p:spPr>
              <a:xfrm>
                <a:off x="-1" y="0"/>
                <a:ext cx="5879310" cy="863601"/>
              </a:xfrm>
              <a:custGeom>
                <a:avLst/>
                <a:gdLst/>
                <a:ahLst/>
                <a:cxnLst/>
                <a:rect l="l" t="t" r="r" b="b"/>
                <a:pathLst>
                  <a:path w="21600" h="21600" extrusionOk="0">
                    <a:moveTo>
                      <a:pt x="938" y="0"/>
                    </a:moveTo>
                    <a:cubicBezTo>
                      <a:pt x="809" y="0"/>
                      <a:pt x="704" y="711"/>
                      <a:pt x="704" y="1588"/>
                    </a:cubicBezTo>
                    <a:lnTo>
                      <a:pt x="704" y="9480"/>
                    </a:lnTo>
                    <a:lnTo>
                      <a:pt x="0" y="11445"/>
                    </a:lnTo>
                    <a:lnTo>
                      <a:pt x="704" y="13411"/>
                    </a:lnTo>
                    <a:lnTo>
                      <a:pt x="704" y="20012"/>
                    </a:lnTo>
                    <a:cubicBezTo>
                      <a:pt x="704" y="20889"/>
                      <a:pt x="809" y="21600"/>
                      <a:pt x="938" y="21600"/>
                    </a:cubicBezTo>
                    <a:lnTo>
                      <a:pt x="21367" y="21600"/>
                    </a:lnTo>
                    <a:cubicBezTo>
                      <a:pt x="21496" y="21600"/>
                      <a:pt x="21600" y="20889"/>
                      <a:pt x="21600" y="20012"/>
                    </a:cubicBezTo>
                    <a:lnTo>
                      <a:pt x="21600" y="1588"/>
                    </a:lnTo>
                    <a:cubicBezTo>
                      <a:pt x="21600" y="711"/>
                      <a:pt x="21496" y="0"/>
                      <a:pt x="21367" y="0"/>
                    </a:cubicBezTo>
                    <a:lnTo>
                      <a:pt x="9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6" name="Google Shape;326;p31"/>
              <p:cNvSpPr txBox="1"/>
              <p:nvPr/>
            </p:nvSpPr>
            <p:spPr>
              <a:xfrm>
                <a:off x="-1" y="141978"/>
                <a:ext cx="5879310"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8</a:t>
                </a:r>
                <a:r>
                  <a:rPr lang="en-US" sz="3100" b="0" i="0" u="none" strike="noStrike" cap="none" dirty="0">
                    <a:solidFill>
                      <a:srgbClr val="FFFFFF"/>
                    </a:solidFill>
                    <a:latin typeface="Avenir"/>
                    <a:ea typeface="Avenir"/>
                    <a:cs typeface="Avenir"/>
                    <a:sym typeface="Avenir"/>
                  </a:rPr>
                  <a:t>. Show the files in “git-demo”</a:t>
                </a:r>
                <a:endParaRPr sz="1400" b="0" i="0" u="none" strike="noStrike" cap="none" dirty="0">
                  <a:solidFill>
                    <a:srgbClr val="000000"/>
                  </a:solidFill>
                  <a:latin typeface="Arial"/>
                  <a:ea typeface="Arial"/>
                  <a:cs typeface="Arial"/>
                  <a:sym typeface="Arial"/>
                </a:endParaRPr>
              </a:p>
            </p:txBody>
          </p:sp>
        </p:grpSp>
        <p:grpSp>
          <p:nvGrpSpPr>
            <p:cNvPr id="327" name="Google Shape;327;p31"/>
            <p:cNvGrpSpPr/>
            <p:nvPr/>
          </p:nvGrpSpPr>
          <p:grpSpPr>
            <a:xfrm>
              <a:off x="-2" y="3627685"/>
              <a:ext cx="5687620" cy="1006478"/>
              <a:chOff x="-1" y="0"/>
              <a:chExt cx="5687619" cy="1006477"/>
            </a:xfrm>
          </p:grpSpPr>
          <p:sp>
            <p:nvSpPr>
              <p:cNvPr id="328" name="Google Shape;328;p31"/>
              <p:cNvSpPr/>
              <p:nvPr/>
            </p:nvSpPr>
            <p:spPr>
              <a:xfrm>
                <a:off x="0" y="0"/>
                <a:ext cx="5687618" cy="1006477"/>
              </a:xfrm>
              <a:custGeom>
                <a:avLst/>
                <a:gdLst/>
                <a:ahLst/>
                <a:cxnLst/>
                <a:rect l="l" t="t" r="r" b="b"/>
                <a:pathLst>
                  <a:path w="21600" h="21600" extrusionOk="0">
                    <a:moveTo>
                      <a:pt x="241" y="0"/>
                    </a:moveTo>
                    <a:cubicBezTo>
                      <a:pt x="108" y="0"/>
                      <a:pt x="0" y="610"/>
                      <a:pt x="0" y="1363"/>
                    </a:cubicBezTo>
                    <a:lnTo>
                      <a:pt x="0" y="17171"/>
                    </a:lnTo>
                    <a:cubicBezTo>
                      <a:pt x="0" y="17924"/>
                      <a:pt x="108" y="18534"/>
                      <a:pt x="241" y="18534"/>
                    </a:cubicBezTo>
                    <a:lnTo>
                      <a:pt x="17787" y="18534"/>
                    </a:lnTo>
                    <a:lnTo>
                      <a:pt x="18085" y="21600"/>
                    </a:lnTo>
                    <a:lnTo>
                      <a:pt x="18384" y="18534"/>
                    </a:lnTo>
                    <a:lnTo>
                      <a:pt x="21359" y="18534"/>
                    </a:lnTo>
                    <a:cubicBezTo>
                      <a:pt x="21492" y="18534"/>
                      <a:pt x="21600" y="17924"/>
                      <a:pt x="21600" y="17171"/>
                    </a:cubicBezTo>
                    <a:lnTo>
                      <a:pt x="21600" y="1363"/>
                    </a:lnTo>
                    <a:cubicBezTo>
                      <a:pt x="21600" y="610"/>
                      <a:pt x="21492" y="0"/>
                      <a:pt x="21359" y="0"/>
                    </a:cubicBezTo>
                    <a:lnTo>
                      <a:pt x="24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9" name="Google Shape;329;p31"/>
              <p:cNvSpPr txBox="1"/>
              <p:nvPr/>
            </p:nvSpPr>
            <p:spPr>
              <a:xfrm>
                <a:off x="-1" y="213415"/>
                <a:ext cx="5687619"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9</a:t>
                </a:r>
                <a:r>
                  <a:rPr lang="en-US" sz="3100" b="0" i="0" u="none" strike="noStrike" cap="none" dirty="0">
                    <a:solidFill>
                      <a:srgbClr val="FFFFFF"/>
                    </a:solidFill>
                    <a:latin typeface="Avenir"/>
                    <a:ea typeface="Avenir"/>
                    <a:cs typeface="Avenir"/>
                    <a:sym typeface="Avenir"/>
                  </a:rPr>
                  <a:t>. Initialize a Git repository</a:t>
                </a:r>
                <a:endParaRPr sz="1400" b="0" i="0" u="none" strike="noStrike" cap="none" dirty="0">
                  <a:solidFill>
                    <a:srgbClr val="000000"/>
                  </a:solidFill>
                  <a:latin typeface="Arial"/>
                  <a:ea typeface="Arial"/>
                  <a:cs typeface="Arial"/>
                  <a:sym typeface="Arial"/>
                </a:endParaRPr>
              </a:p>
            </p:txBody>
          </p:sp>
        </p:grpSp>
        <p:sp>
          <p:nvSpPr>
            <p:cNvPr id="330" name="Google Shape;330;p31"/>
            <p:cNvSpPr/>
            <p:nvPr/>
          </p:nvSpPr>
          <p:spPr>
            <a:xfrm>
              <a:off x="4396010" y="4670226"/>
              <a:ext cx="1041452"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1" name="Google Shape;331;p31"/>
            <p:cNvSpPr/>
            <p:nvPr/>
          </p:nvSpPr>
          <p:spPr>
            <a:xfrm>
              <a:off x="4405883" y="2244525"/>
              <a:ext cx="498179"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2" name="Google Shape;332;p31"/>
            <p:cNvSpPr/>
            <p:nvPr/>
          </p:nvSpPr>
          <p:spPr>
            <a:xfrm>
              <a:off x="3491483" y="1849486"/>
              <a:ext cx="136277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333" name="Google Shape;333;p3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How to Find Us?</a:t>
            </a:r>
            <a:endParaRPr/>
          </a:p>
        </p:txBody>
      </p:sp>
      <p:sp>
        <p:nvSpPr>
          <p:cNvPr id="78" name="Google Shape;78;p6"/>
          <p:cNvSpPr txBox="1">
            <a:spLocks noGrp="1"/>
          </p:cNvSpPr>
          <p:nvPr>
            <p:ph type="body" idx="1"/>
          </p:nvPr>
        </p:nvSpPr>
        <p:spPr>
          <a:xfrm>
            <a:off x="952500" y="2603500"/>
            <a:ext cx="11532890" cy="6876206"/>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chemeClr val="dk1"/>
              </a:buClr>
              <a:buSzPts val="2550"/>
              <a:buChar char="•"/>
            </a:pPr>
            <a:r>
              <a:rPr lang="en-US" dirty="0">
                <a:solidFill>
                  <a:schemeClr val="dk1"/>
                </a:solidFill>
              </a:rPr>
              <a:t>Office Hour (TAs)</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a:solidFill>
                  <a:schemeClr val="dk1"/>
                </a:solidFill>
              </a:rPr>
              <a:t>Tue. 1:30pm-3:30pm at Delta 729</a:t>
            </a:r>
          </a:p>
          <a:p>
            <a:pPr marL="889000" lvl="1" indent="-520700" algn="l" rtl="0">
              <a:lnSpc>
                <a:spcPct val="100000"/>
              </a:lnSpc>
              <a:spcBef>
                <a:spcPts val="1500"/>
              </a:spcBef>
              <a:spcAft>
                <a:spcPts val="0"/>
              </a:spcAft>
              <a:buClr>
                <a:schemeClr val="dk1"/>
              </a:buClr>
              <a:buSzPts val="2550"/>
              <a:buChar char="-"/>
            </a:pPr>
            <a:r>
              <a:rPr lang="en-US" altLang="zh-TW" dirty="0">
                <a:solidFill>
                  <a:schemeClr val="dk1"/>
                </a:solidFill>
              </a:rPr>
              <a:t>Thur. 10:00am-12:00pm at Delta 729</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Email</a:t>
            </a:r>
          </a:p>
          <a:p>
            <a:pPr marL="1028700" lvl="1" indent="-571500">
              <a:spcBef>
                <a:spcPts val="1500"/>
              </a:spcBef>
              <a:buClr>
                <a:schemeClr val="dk1"/>
              </a:buClr>
              <a:buSzPts val="2550"/>
              <a:buFont typeface="Helvetica Neue" panose="02020500000000000000" charset="0"/>
              <a:buChar char="‐"/>
            </a:pPr>
            <a:r>
              <a:rPr lang="en-US" dirty="0">
                <a:solidFill>
                  <a:schemeClr val="dk1"/>
                </a:solidFill>
              </a:rPr>
              <a:t>ssta2025@datalab.cs.nthu.edu.tw</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Online Forum</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err="1">
                <a:solidFill>
                  <a:schemeClr val="dk1"/>
                </a:solidFill>
              </a:rPr>
              <a:t>eeclass</a:t>
            </a:r>
            <a:endParaRPr dirty="0"/>
          </a:p>
        </p:txBody>
      </p:sp>
      <p:sp>
        <p:nvSpPr>
          <p:cNvPr id="79" name="Google Shape;79;p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338" name="Google Shape;338;p32"/>
          <p:cNvGrpSpPr/>
          <p:nvPr/>
        </p:nvGrpSpPr>
        <p:grpSpPr>
          <a:xfrm>
            <a:off x="2203450" y="171450"/>
            <a:ext cx="9276934" cy="5702300"/>
            <a:chOff x="0" y="0"/>
            <a:chExt cx="9276932" cy="5702300"/>
          </a:xfrm>
        </p:grpSpPr>
        <p:pic>
          <p:nvPicPr>
            <p:cNvPr id="339" name="Google Shape;339;p32" descr="pasted-image.png"/>
            <p:cNvPicPr preferRelativeResize="0"/>
            <p:nvPr/>
          </p:nvPicPr>
          <p:blipFill rotWithShape="1">
            <a:blip r:embed="rId3">
              <a:alphaModFix/>
            </a:blip>
            <a:srcRect/>
            <a:stretch/>
          </p:blipFill>
          <p:spPr>
            <a:xfrm>
              <a:off x="0" y="0"/>
              <a:ext cx="8597901" cy="5702300"/>
            </a:xfrm>
            <a:prstGeom prst="rect">
              <a:avLst/>
            </a:prstGeom>
            <a:noFill/>
            <a:ln>
              <a:noFill/>
            </a:ln>
          </p:spPr>
        </p:pic>
        <p:grpSp>
          <p:nvGrpSpPr>
            <p:cNvPr id="340" name="Google Shape;340;p32"/>
            <p:cNvGrpSpPr/>
            <p:nvPr/>
          </p:nvGrpSpPr>
          <p:grpSpPr>
            <a:xfrm>
              <a:off x="1047724" y="2859333"/>
              <a:ext cx="6944127" cy="1009258"/>
              <a:chOff x="-1" y="-1"/>
              <a:chExt cx="6944126" cy="1009256"/>
            </a:xfrm>
          </p:grpSpPr>
          <p:sp>
            <p:nvSpPr>
              <p:cNvPr id="341" name="Google Shape;341;p32"/>
              <p:cNvSpPr/>
              <p:nvPr/>
            </p:nvSpPr>
            <p:spPr>
              <a:xfrm>
                <a:off x="-1" y="-1"/>
                <a:ext cx="6944126" cy="1009256"/>
              </a:xfrm>
              <a:custGeom>
                <a:avLst/>
                <a:gdLst/>
                <a:ahLst/>
                <a:cxnLst/>
                <a:rect l="l" t="t" r="r" b="b"/>
                <a:pathLst>
                  <a:path w="21600" h="21600" extrusionOk="0">
                    <a:moveTo>
                      <a:pt x="198" y="0"/>
                    </a:moveTo>
                    <a:cubicBezTo>
                      <a:pt x="88" y="0"/>
                      <a:pt x="0" y="608"/>
                      <a:pt x="0" y="1359"/>
                    </a:cubicBezTo>
                    <a:lnTo>
                      <a:pt x="0" y="17124"/>
                    </a:lnTo>
                    <a:cubicBezTo>
                      <a:pt x="0" y="17874"/>
                      <a:pt x="88" y="18483"/>
                      <a:pt x="198" y="18483"/>
                    </a:cubicBezTo>
                    <a:lnTo>
                      <a:pt x="5049" y="18483"/>
                    </a:lnTo>
                    <a:lnTo>
                      <a:pt x="5294" y="21600"/>
                    </a:lnTo>
                    <a:lnTo>
                      <a:pt x="5538" y="18483"/>
                    </a:lnTo>
                    <a:lnTo>
                      <a:pt x="21402" y="18483"/>
                    </a:lnTo>
                    <a:cubicBezTo>
                      <a:pt x="21512" y="18483"/>
                      <a:pt x="21600" y="17874"/>
                      <a:pt x="21600" y="17124"/>
                    </a:cubicBezTo>
                    <a:lnTo>
                      <a:pt x="21600" y="1359"/>
                    </a:lnTo>
                    <a:cubicBezTo>
                      <a:pt x="21600" y="608"/>
                      <a:pt x="21512" y="0"/>
                      <a:pt x="21402" y="0"/>
                    </a:cubicBezTo>
                    <a:lnTo>
                      <a:pt x="19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2" name="Google Shape;342;p32"/>
              <p:cNvSpPr txBox="1"/>
              <p:nvPr/>
            </p:nvSpPr>
            <p:spPr>
              <a:xfrm>
                <a:off x="-1" y="214805"/>
                <a:ext cx="694412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10. Add HelloGit.txt to staging files</a:t>
                </a:r>
                <a:endParaRPr sz="1400" b="0" i="0" u="none" strike="noStrike" cap="none" dirty="0">
                  <a:solidFill>
                    <a:srgbClr val="000000"/>
                  </a:solidFill>
                  <a:latin typeface="Arial"/>
                  <a:ea typeface="Arial"/>
                  <a:cs typeface="Arial"/>
                  <a:sym typeface="Arial"/>
                </a:endParaRPr>
              </a:p>
            </p:txBody>
          </p:sp>
        </p:grpSp>
        <p:grpSp>
          <p:nvGrpSpPr>
            <p:cNvPr id="343" name="Google Shape;343;p32"/>
            <p:cNvGrpSpPr/>
            <p:nvPr/>
          </p:nvGrpSpPr>
          <p:grpSpPr>
            <a:xfrm>
              <a:off x="4286224" y="4628602"/>
              <a:ext cx="4990708" cy="948535"/>
              <a:chOff x="-1" y="-1"/>
              <a:chExt cx="4990706" cy="948534"/>
            </a:xfrm>
          </p:grpSpPr>
          <p:sp>
            <p:nvSpPr>
              <p:cNvPr id="344" name="Google Shape;344;p32"/>
              <p:cNvSpPr/>
              <p:nvPr/>
            </p:nvSpPr>
            <p:spPr>
              <a:xfrm>
                <a:off x="-1" y="-1"/>
                <a:ext cx="4990706" cy="948534"/>
              </a:xfrm>
              <a:custGeom>
                <a:avLst/>
                <a:gdLst/>
                <a:ahLst/>
                <a:cxnLst/>
                <a:rect l="l" t="t" r="r" b="b"/>
                <a:pathLst>
                  <a:path w="21600" h="21600" extrusionOk="0">
                    <a:moveTo>
                      <a:pt x="1240" y="0"/>
                    </a:moveTo>
                    <a:lnTo>
                      <a:pt x="898" y="1934"/>
                    </a:lnTo>
                    <a:lnTo>
                      <a:pt x="275" y="1934"/>
                    </a:lnTo>
                    <a:cubicBezTo>
                      <a:pt x="123" y="1934"/>
                      <a:pt x="0" y="2581"/>
                      <a:pt x="0" y="3380"/>
                    </a:cubicBezTo>
                    <a:lnTo>
                      <a:pt x="0" y="20154"/>
                    </a:lnTo>
                    <a:cubicBezTo>
                      <a:pt x="0" y="20953"/>
                      <a:pt x="123" y="21600"/>
                      <a:pt x="275" y="21600"/>
                    </a:cubicBezTo>
                    <a:lnTo>
                      <a:pt x="21325" y="21600"/>
                    </a:lnTo>
                    <a:cubicBezTo>
                      <a:pt x="21477" y="21600"/>
                      <a:pt x="21600" y="20953"/>
                      <a:pt x="21600" y="20154"/>
                    </a:cubicBezTo>
                    <a:lnTo>
                      <a:pt x="21600" y="3380"/>
                    </a:lnTo>
                    <a:cubicBezTo>
                      <a:pt x="21600" y="2581"/>
                      <a:pt x="21477" y="1934"/>
                      <a:pt x="21325" y="1934"/>
                    </a:cubicBezTo>
                    <a:lnTo>
                      <a:pt x="1582" y="1934"/>
                    </a:lnTo>
                    <a:lnTo>
                      <a:pt x="124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5" name="Google Shape;345;p32"/>
              <p:cNvSpPr txBox="1"/>
              <p:nvPr/>
            </p:nvSpPr>
            <p:spPr>
              <a:xfrm>
                <a:off x="0" y="184444"/>
                <a:ext cx="499070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11. Commit your changes</a:t>
                </a:r>
                <a:endParaRPr sz="1400" b="0" i="0" u="none" strike="noStrike" cap="none" dirty="0">
                  <a:solidFill>
                    <a:srgbClr val="000000"/>
                  </a:solidFill>
                  <a:latin typeface="Arial"/>
                  <a:ea typeface="Arial"/>
                  <a:cs typeface="Arial"/>
                  <a:sym typeface="Arial"/>
                </a:endParaRPr>
              </a:p>
            </p:txBody>
          </p:sp>
        </p:grpSp>
        <p:sp>
          <p:nvSpPr>
            <p:cNvPr id="346" name="Google Shape;346;p32"/>
            <p:cNvSpPr/>
            <p:nvPr/>
          </p:nvSpPr>
          <p:spPr>
            <a:xfrm>
              <a:off x="2406650" y="4308276"/>
              <a:ext cx="274528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47" name="Google Shape;347;p32"/>
            <p:cNvSpPr/>
            <p:nvPr/>
          </p:nvSpPr>
          <p:spPr>
            <a:xfrm>
              <a:off x="2381250" y="3914576"/>
              <a:ext cx="228600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48" name="Google Shape;348;p32"/>
          <p:cNvGrpSpPr/>
          <p:nvPr/>
        </p:nvGrpSpPr>
        <p:grpSpPr>
          <a:xfrm>
            <a:off x="1517971" y="6055269"/>
            <a:ext cx="9968858" cy="3462986"/>
            <a:chOff x="0" y="0"/>
            <a:chExt cx="9968856" cy="3462984"/>
          </a:xfrm>
        </p:grpSpPr>
        <p:sp>
          <p:nvSpPr>
            <p:cNvPr id="349" name="Google Shape;349;p32"/>
            <p:cNvSpPr/>
            <p:nvPr/>
          </p:nvSpPr>
          <p:spPr>
            <a:xfrm>
              <a:off x="0" y="0"/>
              <a:ext cx="9968856" cy="3462984"/>
            </a:xfrm>
            <a:prstGeom prst="roundRect">
              <a:avLst>
                <a:gd name="adj" fmla="val 256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50" name="Google Shape;350;p32"/>
            <p:cNvSpPr txBox="1"/>
            <p:nvPr/>
          </p:nvSpPr>
          <p:spPr>
            <a:xfrm>
              <a:off x="26036" y="134498"/>
              <a:ext cx="9916784" cy="31939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Add HelloGit.txt to staging files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add HelloGit.txt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Commit the changes to the repository</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where "version 1" is the commit message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commit -m "version 1"	         	</a:t>
              </a:r>
              <a:endParaRPr sz="1400" b="0" i="0" u="none" strike="noStrike" cap="none">
                <a:solidFill>
                  <a:srgbClr val="000000"/>
                </a:solidFill>
                <a:latin typeface="Arial"/>
                <a:ea typeface="Arial"/>
                <a:cs typeface="Arial"/>
                <a:sym typeface="Arial"/>
              </a:endParaRPr>
            </a:p>
          </p:txBody>
        </p:sp>
      </p:grpSp>
      <p:sp>
        <p:nvSpPr>
          <p:cNvPr id="351" name="Google Shape;351;p3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55"/>
        <p:cNvGrpSpPr/>
        <p:nvPr/>
      </p:nvGrpSpPr>
      <p:grpSpPr>
        <a:xfrm>
          <a:off x="0" y="0"/>
          <a:ext cx="0" cy="0"/>
          <a:chOff x="0" y="0"/>
          <a:chExt cx="0" cy="0"/>
        </a:xfrm>
      </p:grpSpPr>
      <p:grpSp>
        <p:nvGrpSpPr>
          <p:cNvPr id="356" name="Google Shape;356;p33"/>
          <p:cNvGrpSpPr/>
          <p:nvPr/>
        </p:nvGrpSpPr>
        <p:grpSpPr>
          <a:xfrm>
            <a:off x="545699" y="1827208"/>
            <a:ext cx="13386205" cy="6099183"/>
            <a:chOff x="-3" y="-3"/>
            <a:chExt cx="13386203" cy="6099181"/>
          </a:xfrm>
        </p:grpSpPr>
        <p:grpSp>
          <p:nvGrpSpPr>
            <p:cNvPr id="357" name="Google Shape;357;p33"/>
            <p:cNvGrpSpPr/>
            <p:nvPr/>
          </p:nvGrpSpPr>
          <p:grpSpPr>
            <a:xfrm>
              <a:off x="4750196" y="-3"/>
              <a:ext cx="8636004" cy="6099181"/>
              <a:chOff x="0" y="-2"/>
              <a:chExt cx="8636002" cy="6099179"/>
            </a:xfrm>
          </p:grpSpPr>
          <p:pic>
            <p:nvPicPr>
              <p:cNvPr id="358" name="Google Shape;358;p33" descr="pasted-image.png"/>
              <p:cNvPicPr preferRelativeResize="0"/>
              <p:nvPr/>
            </p:nvPicPr>
            <p:blipFill rotWithShape="1">
              <a:blip r:embed="rId3">
                <a:alphaModFix/>
              </a:blip>
              <a:srcRect/>
              <a:stretch/>
            </p:blipFill>
            <p:spPr>
              <a:xfrm>
                <a:off x="0" y="422275"/>
                <a:ext cx="8636002" cy="5676902"/>
              </a:xfrm>
              <a:prstGeom prst="rect">
                <a:avLst/>
              </a:prstGeom>
              <a:noFill/>
              <a:ln>
                <a:noFill/>
              </a:ln>
            </p:spPr>
          </p:pic>
          <p:grpSp>
            <p:nvGrpSpPr>
              <p:cNvPr id="359" name="Google Shape;359;p33"/>
              <p:cNvGrpSpPr/>
              <p:nvPr/>
            </p:nvGrpSpPr>
            <p:grpSpPr>
              <a:xfrm>
                <a:off x="253603" y="-2"/>
                <a:ext cx="5487197" cy="1029101"/>
                <a:chOff x="0" y="-1"/>
                <a:chExt cx="5487195" cy="1029099"/>
              </a:xfrm>
            </p:grpSpPr>
            <p:sp>
              <p:nvSpPr>
                <p:cNvPr id="360" name="Google Shape;360;p33"/>
                <p:cNvSpPr/>
                <p:nvPr/>
              </p:nvSpPr>
              <p:spPr>
                <a:xfrm>
                  <a:off x="0" y="-1"/>
                  <a:ext cx="5487195" cy="1029099"/>
                </a:xfrm>
                <a:custGeom>
                  <a:avLst/>
                  <a:gdLst/>
                  <a:ahLst/>
                  <a:cxnLst/>
                  <a:rect l="l" t="t" r="r" b="b"/>
                  <a:pathLst>
                    <a:path w="21600" h="21600" extrusionOk="0">
                      <a:moveTo>
                        <a:pt x="250" y="0"/>
                      </a:moveTo>
                      <a:cubicBezTo>
                        <a:pt x="112" y="0"/>
                        <a:pt x="0" y="597"/>
                        <a:pt x="0" y="1333"/>
                      </a:cubicBezTo>
                      <a:lnTo>
                        <a:pt x="0" y="16794"/>
                      </a:lnTo>
                      <a:cubicBezTo>
                        <a:pt x="0" y="17530"/>
                        <a:pt x="112" y="18126"/>
                        <a:pt x="250" y="18126"/>
                      </a:cubicBezTo>
                      <a:lnTo>
                        <a:pt x="11139" y="18126"/>
                      </a:lnTo>
                      <a:lnTo>
                        <a:pt x="11447" y="21600"/>
                      </a:lnTo>
                      <a:lnTo>
                        <a:pt x="11756" y="18126"/>
                      </a:lnTo>
                      <a:lnTo>
                        <a:pt x="21350" y="18126"/>
                      </a:lnTo>
                      <a:cubicBezTo>
                        <a:pt x="21488" y="18126"/>
                        <a:pt x="21600" y="17530"/>
                        <a:pt x="21600" y="16794"/>
                      </a:cubicBezTo>
                      <a:lnTo>
                        <a:pt x="21600" y="1333"/>
                      </a:lnTo>
                      <a:cubicBezTo>
                        <a:pt x="21600" y="597"/>
                        <a:pt x="21488" y="0"/>
                        <a:pt x="21350" y="0"/>
                      </a:cubicBezTo>
                      <a:lnTo>
                        <a:pt x="25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1" name="Google Shape;361;p33"/>
                <p:cNvSpPr txBox="1"/>
                <p:nvPr/>
              </p:nvSpPr>
              <p:spPr>
                <a:xfrm>
                  <a:off x="0" y="224726"/>
                  <a:ext cx="5487195" cy="57964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13. Add it and commit again</a:t>
                  </a:r>
                  <a:endParaRPr sz="1400" b="0" i="0" u="none" strike="noStrike" cap="none" dirty="0">
                    <a:solidFill>
                      <a:srgbClr val="000000"/>
                    </a:solidFill>
                    <a:latin typeface="Arial"/>
                    <a:ea typeface="Arial"/>
                    <a:cs typeface="Arial"/>
                    <a:sym typeface="Arial"/>
                  </a:endParaRPr>
                </a:p>
              </p:txBody>
            </p:sp>
          </p:grpSp>
          <p:sp>
            <p:nvSpPr>
              <p:cNvPr id="362" name="Google Shape;362;p33"/>
              <p:cNvSpPr/>
              <p:nvPr/>
            </p:nvSpPr>
            <p:spPr>
              <a:xfrm>
                <a:off x="2440458" y="1060251"/>
                <a:ext cx="2219774"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63" name="Google Shape;363;p33"/>
              <p:cNvSpPr/>
              <p:nvPr/>
            </p:nvSpPr>
            <p:spPr>
              <a:xfrm>
                <a:off x="2440458" y="1466651"/>
                <a:ext cx="2731048"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64" name="Google Shape;364;p33"/>
            <p:cNvGrpSpPr/>
            <p:nvPr/>
          </p:nvGrpSpPr>
          <p:grpSpPr>
            <a:xfrm>
              <a:off x="-3" y="1220787"/>
              <a:ext cx="6317068" cy="3657603"/>
              <a:chOff x="-2" y="0"/>
              <a:chExt cx="6317065" cy="3657602"/>
            </a:xfrm>
          </p:grpSpPr>
          <p:pic>
            <p:nvPicPr>
              <p:cNvPr id="365" name="Google Shape;365;p33" descr="pasted-image.png"/>
              <p:cNvPicPr preferRelativeResize="0"/>
              <p:nvPr/>
            </p:nvPicPr>
            <p:blipFill rotWithShape="1">
              <a:blip r:embed="rId4">
                <a:alphaModFix/>
              </a:blip>
              <a:srcRect/>
              <a:stretch/>
            </p:blipFill>
            <p:spPr>
              <a:xfrm>
                <a:off x="400446" y="0"/>
                <a:ext cx="3822703" cy="3657602"/>
              </a:xfrm>
              <a:prstGeom prst="rect">
                <a:avLst/>
              </a:prstGeom>
              <a:noFill/>
              <a:ln>
                <a:noFill/>
              </a:ln>
            </p:spPr>
          </p:pic>
          <p:grpSp>
            <p:nvGrpSpPr>
              <p:cNvPr id="366" name="Google Shape;366;p33"/>
              <p:cNvGrpSpPr/>
              <p:nvPr/>
            </p:nvGrpSpPr>
            <p:grpSpPr>
              <a:xfrm>
                <a:off x="-2" y="939005"/>
                <a:ext cx="6317065" cy="981872"/>
                <a:chOff x="-1" y="-1"/>
                <a:chExt cx="6317063" cy="981871"/>
              </a:xfrm>
            </p:grpSpPr>
            <p:sp>
              <p:nvSpPr>
                <p:cNvPr id="367" name="Google Shape;367;p33"/>
                <p:cNvSpPr/>
                <p:nvPr/>
              </p:nvSpPr>
              <p:spPr>
                <a:xfrm>
                  <a:off x="-1" y="-1"/>
                  <a:ext cx="6317063" cy="981871"/>
                </a:xfrm>
                <a:custGeom>
                  <a:avLst/>
                  <a:gdLst/>
                  <a:ahLst/>
                  <a:cxnLst/>
                  <a:rect l="l" t="t" r="r" b="b"/>
                  <a:pathLst>
                    <a:path w="21600" h="21600" extrusionOk="0">
                      <a:moveTo>
                        <a:pt x="5276" y="0"/>
                      </a:moveTo>
                      <a:lnTo>
                        <a:pt x="5009" y="2602"/>
                      </a:lnTo>
                      <a:lnTo>
                        <a:pt x="217" y="2602"/>
                      </a:lnTo>
                      <a:cubicBezTo>
                        <a:pt x="97" y="2602"/>
                        <a:pt x="0" y="3227"/>
                        <a:pt x="0" y="3999"/>
                      </a:cubicBezTo>
                      <a:lnTo>
                        <a:pt x="0" y="20203"/>
                      </a:lnTo>
                      <a:cubicBezTo>
                        <a:pt x="0" y="20975"/>
                        <a:pt x="97" y="21600"/>
                        <a:pt x="217" y="21600"/>
                      </a:cubicBezTo>
                      <a:lnTo>
                        <a:pt x="21383" y="21600"/>
                      </a:lnTo>
                      <a:cubicBezTo>
                        <a:pt x="21503" y="21600"/>
                        <a:pt x="21600" y="20975"/>
                        <a:pt x="21600" y="20203"/>
                      </a:cubicBezTo>
                      <a:lnTo>
                        <a:pt x="21600" y="3999"/>
                      </a:lnTo>
                      <a:cubicBezTo>
                        <a:pt x="21600" y="3227"/>
                        <a:pt x="21503" y="2602"/>
                        <a:pt x="21383" y="2602"/>
                      </a:cubicBezTo>
                      <a:lnTo>
                        <a:pt x="5545" y="2602"/>
                      </a:lnTo>
                      <a:lnTo>
                        <a:pt x="527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8" name="Google Shape;368;p33"/>
                <p:cNvSpPr txBox="1"/>
                <p:nvPr/>
              </p:nvSpPr>
              <p:spPr>
                <a:xfrm>
                  <a:off x="0" y="201112"/>
                  <a:ext cx="6317061"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12. Make some changes and save</a:t>
                  </a:r>
                  <a:endParaRPr sz="1400" b="0" i="0" u="none" strike="noStrike" cap="none" dirty="0">
                    <a:solidFill>
                      <a:srgbClr val="000000"/>
                    </a:solidFill>
                    <a:latin typeface="Arial"/>
                    <a:ea typeface="Arial"/>
                    <a:cs typeface="Arial"/>
                    <a:sym typeface="Arial"/>
                  </a:endParaRPr>
                </a:p>
              </p:txBody>
            </p:sp>
          </p:grpSp>
        </p:grpSp>
      </p:grpSp>
      <p:sp>
        <p:nvSpPr>
          <p:cNvPr id="369" name="Google Shape;369;p3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grpSp>
        <p:nvGrpSpPr>
          <p:cNvPr id="374" name="Google Shape;374;p34"/>
          <p:cNvGrpSpPr/>
          <p:nvPr/>
        </p:nvGrpSpPr>
        <p:grpSpPr>
          <a:xfrm>
            <a:off x="2184400" y="625473"/>
            <a:ext cx="8636000" cy="6010277"/>
            <a:chOff x="0" y="-1"/>
            <a:chExt cx="8636000" cy="6010276"/>
          </a:xfrm>
        </p:grpSpPr>
        <p:pic>
          <p:nvPicPr>
            <p:cNvPr id="375" name="Google Shape;375;p34" descr="pasted-image.png"/>
            <p:cNvPicPr preferRelativeResize="0"/>
            <p:nvPr/>
          </p:nvPicPr>
          <p:blipFill rotWithShape="1">
            <a:blip r:embed="rId3">
              <a:alphaModFix/>
            </a:blip>
            <a:srcRect/>
            <a:stretch/>
          </p:blipFill>
          <p:spPr>
            <a:xfrm>
              <a:off x="0" y="333375"/>
              <a:ext cx="8636000" cy="5676900"/>
            </a:xfrm>
            <a:prstGeom prst="rect">
              <a:avLst/>
            </a:prstGeom>
            <a:noFill/>
            <a:ln>
              <a:noFill/>
            </a:ln>
          </p:spPr>
        </p:pic>
        <p:grpSp>
          <p:nvGrpSpPr>
            <p:cNvPr id="376" name="Google Shape;376;p34"/>
            <p:cNvGrpSpPr/>
            <p:nvPr/>
          </p:nvGrpSpPr>
          <p:grpSpPr>
            <a:xfrm>
              <a:off x="3384945" y="-1"/>
              <a:ext cx="4879186" cy="942976"/>
              <a:chOff x="-1" y="0"/>
              <a:chExt cx="4879185" cy="942975"/>
            </a:xfrm>
          </p:grpSpPr>
          <p:sp>
            <p:nvSpPr>
              <p:cNvPr id="377" name="Google Shape;377;p34"/>
              <p:cNvSpPr/>
              <p:nvPr/>
            </p:nvSpPr>
            <p:spPr>
              <a:xfrm>
                <a:off x="-1" y="0"/>
                <a:ext cx="4879185" cy="942975"/>
              </a:xfrm>
              <a:custGeom>
                <a:avLst/>
                <a:gdLst/>
                <a:ahLst/>
                <a:cxnLst/>
                <a:rect l="l" t="t" r="r" b="b"/>
                <a:pathLst>
                  <a:path w="21600" h="21600" extrusionOk="0">
                    <a:moveTo>
                      <a:pt x="587" y="0"/>
                    </a:moveTo>
                    <a:cubicBezTo>
                      <a:pt x="432" y="0"/>
                      <a:pt x="306" y="651"/>
                      <a:pt x="306" y="1455"/>
                    </a:cubicBezTo>
                    <a:lnTo>
                      <a:pt x="306" y="17218"/>
                    </a:lnTo>
                    <a:lnTo>
                      <a:pt x="0" y="21600"/>
                    </a:lnTo>
                    <a:lnTo>
                      <a:pt x="784" y="19782"/>
                    </a:lnTo>
                    <a:lnTo>
                      <a:pt x="21319" y="19782"/>
                    </a:lnTo>
                    <a:cubicBezTo>
                      <a:pt x="21474" y="19782"/>
                      <a:pt x="21600" y="19131"/>
                      <a:pt x="21600" y="18327"/>
                    </a:cubicBezTo>
                    <a:lnTo>
                      <a:pt x="21600" y="1455"/>
                    </a:lnTo>
                    <a:cubicBezTo>
                      <a:pt x="21600" y="651"/>
                      <a:pt x="21474" y="0"/>
                      <a:pt x="21319" y="0"/>
                    </a:cubicBezTo>
                    <a:lnTo>
                      <a:pt x="58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78" name="Google Shape;378;p34"/>
              <p:cNvSpPr txBox="1"/>
              <p:nvPr/>
            </p:nvSpPr>
            <p:spPr>
              <a:xfrm>
                <a:off x="-1" y="181665"/>
                <a:ext cx="487918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14. View your versions</a:t>
                </a:r>
                <a:endParaRPr sz="1400" b="0" i="0" u="none" strike="noStrike" cap="none" dirty="0">
                  <a:solidFill>
                    <a:srgbClr val="000000"/>
                  </a:solidFill>
                  <a:latin typeface="Arial"/>
                  <a:ea typeface="Arial"/>
                  <a:cs typeface="Arial"/>
                  <a:sym typeface="Arial"/>
                </a:endParaRPr>
              </a:p>
            </p:txBody>
          </p:sp>
        </p:grpSp>
        <p:sp>
          <p:nvSpPr>
            <p:cNvPr id="379" name="Google Shape;379;p34"/>
            <p:cNvSpPr/>
            <p:nvPr/>
          </p:nvSpPr>
          <p:spPr>
            <a:xfrm>
              <a:off x="2440458" y="941188"/>
              <a:ext cx="90130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0" name="Google Shape;380;p34"/>
            <p:cNvSpPr/>
            <p:nvPr/>
          </p:nvSpPr>
          <p:spPr>
            <a:xfrm>
              <a:off x="78257" y="2363589"/>
              <a:ext cx="4879382" cy="1149054"/>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1" name="Google Shape;381;p34"/>
            <p:cNvSpPr/>
            <p:nvPr/>
          </p:nvSpPr>
          <p:spPr>
            <a:xfrm>
              <a:off x="137615" y="3616325"/>
              <a:ext cx="2605585" cy="35183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82" name="Google Shape;382;p34"/>
          <p:cNvGrpSpPr/>
          <p:nvPr/>
        </p:nvGrpSpPr>
        <p:grpSpPr>
          <a:xfrm>
            <a:off x="447819" y="2449509"/>
            <a:ext cx="1920198" cy="859563"/>
            <a:chOff x="-2" y="-2"/>
            <a:chExt cx="1920196" cy="859562"/>
          </a:xfrm>
        </p:grpSpPr>
        <p:pic>
          <p:nvPicPr>
            <p:cNvPr id="383" name="Google Shape;383;p34" descr="圖片 377"/>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384" name="Google Shape;384;p34"/>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385" name="Google Shape;385;p34"/>
          <p:cNvGrpSpPr/>
          <p:nvPr/>
        </p:nvGrpSpPr>
        <p:grpSpPr>
          <a:xfrm>
            <a:off x="3263761" y="4060238"/>
            <a:ext cx="4810664" cy="786871"/>
            <a:chOff x="-1" y="-2"/>
            <a:chExt cx="4810662" cy="786870"/>
          </a:xfrm>
        </p:grpSpPr>
        <p:pic>
          <p:nvPicPr>
            <p:cNvPr id="386" name="Google Shape;386;p34" descr="圖片 379"/>
            <p:cNvPicPr preferRelativeResize="0"/>
            <p:nvPr/>
          </p:nvPicPr>
          <p:blipFill rotWithShape="1">
            <a:blip r:embed="rId5">
              <a:alphaModFix/>
            </a:blip>
            <a:srcRect/>
            <a:stretch/>
          </p:blipFill>
          <p:spPr>
            <a:xfrm>
              <a:off x="-1" y="-2"/>
              <a:ext cx="2073429" cy="596499"/>
            </a:xfrm>
            <a:prstGeom prst="rect">
              <a:avLst/>
            </a:prstGeom>
            <a:noFill/>
            <a:ln>
              <a:noFill/>
            </a:ln>
          </p:spPr>
        </p:pic>
        <p:sp>
          <p:nvSpPr>
            <p:cNvPr id="387" name="Google Shape;387;p34"/>
            <p:cNvSpPr txBox="1"/>
            <p:nvPr/>
          </p:nvSpPr>
          <p:spPr>
            <a:xfrm>
              <a:off x="2048029" y="177267"/>
              <a:ext cx="2762632"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Commit messages</a:t>
              </a:r>
              <a:endParaRPr sz="1400" b="0" i="0" u="none" strike="noStrike" cap="none">
                <a:solidFill>
                  <a:srgbClr val="000000"/>
                </a:solidFill>
                <a:latin typeface="Arial"/>
                <a:ea typeface="Arial"/>
                <a:cs typeface="Arial"/>
                <a:sym typeface="Arial"/>
              </a:endParaRPr>
            </a:p>
          </p:txBody>
        </p:sp>
      </p:grpSp>
      <p:grpSp>
        <p:nvGrpSpPr>
          <p:cNvPr id="388" name="Google Shape;388;p34"/>
          <p:cNvGrpSpPr/>
          <p:nvPr/>
        </p:nvGrpSpPr>
        <p:grpSpPr>
          <a:xfrm>
            <a:off x="1414163" y="7224066"/>
            <a:ext cx="10176474" cy="1684589"/>
            <a:chOff x="0" y="0"/>
            <a:chExt cx="10176472" cy="1684587"/>
          </a:xfrm>
        </p:grpSpPr>
        <p:sp>
          <p:nvSpPr>
            <p:cNvPr id="389" name="Google Shape;389;p34"/>
            <p:cNvSpPr/>
            <p:nvPr/>
          </p:nvSpPr>
          <p:spPr>
            <a:xfrm>
              <a:off x="0" y="0"/>
              <a:ext cx="10176472"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90" name="Google Shape;390;p34"/>
            <p:cNvSpPr txBox="1"/>
            <p:nvPr/>
          </p:nvSpPr>
          <p:spPr>
            <a:xfrm>
              <a:off x="26036" y="286698"/>
              <a:ext cx="1012440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the versions you’ve created so far</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a:t>
              </a:r>
              <a:endParaRPr sz="1400" b="0" i="0" u="none" strike="noStrike" cap="none">
                <a:solidFill>
                  <a:srgbClr val="000000"/>
                </a:solidFill>
                <a:latin typeface="Arial"/>
                <a:ea typeface="Arial"/>
                <a:cs typeface="Arial"/>
                <a:sym typeface="Arial"/>
              </a:endParaRPr>
            </a:p>
          </p:txBody>
        </p:sp>
      </p:grpSp>
      <p:sp>
        <p:nvSpPr>
          <p:cNvPr id="391" name="Google Shape;391;p3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grpSp>
        <p:nvGrpSpPr>
          <p:cNvPr id="396" name="Google Shape;396;p35"/>
          <p:cNvGrpSpPr/>
          <p:nvPr/>
        </p:nvGrpSpPr>
        <p:grpSpPr>
          <a:xfrm>
            <a:off x="1414162" y="949521"/>
            <a:ext cx="10176479" cy="7854559"/>
            <a:chOff x="-1" y="-1"/>
            <a:chExt cx="10176477" cy="7854557"/>
          </a:xfrm>
        </p:grpSpPr>
        <p:grpSp>
          <p:nvGrpSpPr>
            <p:cNvPr id="397" name="Google Shape;397;p35"/>
            <p:cNvGrpSpPr/>
            <p:nvPr/>
          </p:nvGrpSpPr>
          <p:grpSpPr>
            <a:xfrm>
              <a:off x="789284" y="-1"/>
              <a:ext cx="8597905" cy="5613403"/>
              <a:chOff x="0" y="0"/>
              <a:chExt cx="8597904" cy="5613401"/>
            </a:xfrm>
          </p:grpSpPr>
          <p:pic>
            <p:nvPicPr>
              <p:cNvPr id="398" name="Google Shape;398;p35" descr="pasted-image.png"/>
              <p:cNvPicPr preferRelativeResize="0"/>
              <p:nvPr/>
            </p:nvPicPr>
            <p:blipFill rotWithShape="1">
              <a:blip r:embed="rId3">
                <a:alphaModFix/>
              </a:blip>
              <a:srcRect/>
              <a:stretch/>
            </p:blipFill>
            <p:spPr>
              <a:xfrm>
                <a:off x="0" y="0"/>
                <a:ext cx="8597904" cy="5613401"/>
              </a:xfrm>
              <a:prstGeom prst="rect">
                <a:avLst/>
              </a:prstGeom>
              <a:noFill/>
              <a:ln>
                <a:noFill/>
              </a:ln>
            </p:spPr>
          </p:pic>
          <p:grpSp>
            <p:nvGrpSpPr>
              <p:cNvPr id="399" name="Google Shape;399;p35"/>
              <p:cNvGrpSpPr/>
              <p:nvPr/>
            </p:nvGrpSpPr>
            <p:grpSpPr>
              <a:xfrm>
                <a:off x="2241152" y="931464"/>
                <a:ext cx="5595944" cy="989413"/>
                <a:chOff x="-1" y="-1"/>
                <a:chExt cx="5595942" cy="989412"/>
              </a:xfrm>
            </p:grpSpPr>
            <p:sp>
              <p:nvSpPr>
                <p:cNvPr id="400" name="Google Shape;400;p35"/>
                <p:cNvSpPr/>
                <p:nvPr/>
              </p:nvSpPr>
              <p:spPr>
                <a:xfrm>
                  <a:off x="-1" y="-1"/>
                  <a:ext cx="5595942"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01" name="Google Shape;401;p35"/>
                <p:cNvSpPr txBox="1"/>
                <p:nvPr/>
              </p:nvSpPr>
              <p:spPr>
                <a:xfrm>
                  <a:off x="-1" y="177204"/>
                  <a:ext cx="559594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02" name="Google Shape;402;p35"/>
              <p:cNvSpPr/>
              <p:nvPr/>
            </p:nvSpPr>
            <p:spPr>
              <a:xfrm>
                <a:off x="2421408" y="551160"/>
                <a:ext cx="5665097"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03" name="Google Shape;403;p35"/>
            <p:cNvGrpSpPr/>
            <p:nvPr/>
          </p:nvGrpSpPr>
          <p:grpSpPr>
            <a:xfrm>
              <a:off x="-1" y="6169967"/>
              <a:ext cx="10176477" cy="1684589"/>
              <a:chOff x="0" y="0"/>
              <a:chExt cx="10176474" cy="1684588"/>
            </a:xfrm>
          </p:grpSpPr>
          <p:sp>
            <p:nvSpPr>
              <p:cNvPr id="404" name="Google Shape;404;p35"/>
              <p:cNvSpPr/>
              <p:nvPr/>
            </p:nvSpPr>
            <p:spPr>
              <a:xfrm>
                <a:off x="0" y="0"/>
                <a:ext cx="10176474" cy="1684588"/>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05" name="Google Shape;405;p35"/>
              <p:cNvSpPr txBox="1"/>
              <p:nvPr/>
            </p:nvSpPr>
            <p:spPr>
              <a:xfrm>
                <a:off x="26036" y="286699"/>
                <a:ext cx="10124401"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{version_id}</a:t>
                </a:r>
                <a:endParaRPr sz="1400" b="0" i="0" u="none" strike="noStrike" cap="none">
                  <a:solidFill>
                    <a:srgbClr val="000000"/>
                  </a:solidFill>
                  <a:latin typeface="Arial"/>
                  <a:ea typeface="Arial"/>
                  <a:cs typeface="Arial"/>
                  <a:sym typeface="Arial"/>
                </a:endParaRPr>
              </a:p>
            </p:txBody>
          </p:sp>
        </p:grpSp>
      </p:grpSp>
      <p:sp>
        <p:nvSpPr>
          <p:cNvPr id="406" name="Google Shape;406;p3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36"/>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grpSp>
        <p:nvGrpSpPr>
          <p:cNvPr id="418" name="Google Shape;418;p37"/>
          <p:cNvGrpSpPr/>
          <p:nvPr/>
        </p:nvGrpSpPr>
        <p:grpSpPr>
          <a:xfrm>
            <a:off x="1870769" y="1049435"/>
            <a:ext cx="9263265" cy="7654733"/>
            <a:chOff x="0" y="-1"/>
            <a:chExt cx="9263264" cy="7654732"/>
          </a:xfrm>
        </p:grpSpPr>
        <p:pic>
          <p:nvPicPr>
            <p:cNvPr id="419" name="Google Shape;419;p37" descr="pasted-image.png"/>
            <p:cNvPicPr preferRelativeResize="0"/>
            <p:nvPr/>
          </p:nvPicPr>
          <p:blipFill rotWithShape="1">
            <a:blip r:embed="rId3">
              <a:alphaModFix/>
            </a:blip>
            <a:srcRect/>
            <a:stretch/>
          </p:blipFill>
          <p:spPr>
            <a:xfrm>
              <a:off x="326329" y="-1"/>
              <a:ext cx="8610604" cy="5626103"/>
            </a:xfrm>
            <a:prstGeom prst="rect">
              <a:avLst/>
            </a:prstGeom>
            <a:noFill/>
            <a:ln>
              <a:noFill/>
            </a:ln>
          </p:spPr>
        </p:pic>
        <p:grpSp>
          <p:nvGrpSpPr>
            <p:cNvPr id="420" name="Google Shape;420;p37"/>
            <p:cNvGrpSpPr/>
            <p:nvPr/>
          </p:nvGrpSpPr>
          <p:grpSpPr>
            <a:xfrm>
              <a:off x="0" y="5970142"/>
              <a:ext cx="9263264" cy="1684589"/>
              <a:chOff x="0" y="0"/>
              <a:chExt cx="9263263" cy="1684587"/>
            </a:xfrm>
          </p:grpSpPr>
          <p:sp>
            <p:nvSpPr>
              <p:cNvPr id="421" name="Google Shape;421;p37"/>
              <p:cNvSpPr/>
              <p:nvPr/>
            </p:nvSpPr>
            <p:spPr>
              <a:xfrm>
                <a:off x="0" y="0"/>
                <a:ext cx="9263263"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22" name="Google Shape;422;p37"/>
              <p:cNvSpPr txBox="1"/>
              <p:nvPr/>
            </p:nvSpPr>
            <p:spPr>
              <a:xfrm>
                <a:off x="26036" y="286698"/>
                <a:ext cx="921119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versions with short version id</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--oneline</a:t>
                </a:r>
                <a:endParaRPr sz="1400" b="0" i="0" u="none" strike="noStrike" cap="none">
                  <a:solidFill>
                    <a:srgbClr val="000000"/>
                  </a:solidFill>
                  <a:latin typeface="Arial"/>
                  <a:ea typeface="Arial"/>
                  <a:cs typeface="Arial"/>
                  <a:sym typeface="Arial"/>
                </a:endParaRPr>
              </a:p>
            </p:txBody>
          </p:sp>
        </p:grpSp>
      </p:grpSp>
      <p:grpSp>
        <p:nvGrpSpPr>
          <p:cNvPr id="423" name="Google Shape;423;p37"/>
          <p:cNvGrpSpPr/>
          <p:nvPr/>
        </p:nvGrpSpPr>
        <p:grpSpPr>
          <a:xfrm>
            <a:off x="4597001" y="1995288"/>
            <a:ext cx="7428314" cy="989413"/>
            <a:chOff x="-1" y="-1"/>
            <a:chExt cx="7428312" cy="989411"/>
          </a:xfrm>
        </p:grpSpPr>
        <p:sp>
          <p:nvSpPr>
            <p:cNvPr id="424" name="Google Shape;424;p37"/>
            <p:cNvSpPr/>
            <p:nvPr/>
          </p:nvSpPr>
          <p:spPr>
            <a:xfrm>
              <a:off x="-1" y="-1"/>
              <a:ext cx="7428311" cy="989411"/>
            </a:xfrm>
            <a:custGeom>
              <a:avLst/>
              <a:gdLst/>
              <a:ahLst/>
              <a:cxnLst/>
              <a:rect l="l" t="t" r="r" b="b"/>
              <a:pathLst>
                <a:path w="21600" h="21600" extrusionOk="0">
                  <a:moveTo>
                    <a:pt x="1686" y="0"/>
                  </a:moveTo>
                  <a:lnTo>
                    <a:pt x="1523" y="2747"/>
                  </a:lnTo>
                  <a:lnTo>
                    <a:pt x="185" y="2747"/>
                  </a:lnTo>
                  <a:cubicBezTo>
                    <a:pt x="83" y="2747"/>
                    <a:pt x="0" y="3367"/>
                    <a:pt x="0" y="4133"/>
                  </a:cubicBezTo>
                  <a:lnTo>
                    <a:pt x="0" y="20214"/>
                  </a:lnTo>
                  <a:cubicBezTo>
                    <a:pt x="0" y="20979"/>
                    <a:pt x="83" y="21600"/>
                    <a:pt x="185" y="21600"/>
                  </a:cubicBezTo>
                  <a:lnTo>
                    <a:pt x="21415" y="21600"/>
                  </a:lnTo>
                  <a:cubicBezTo>
                    <a:pt x="21517" y="21600"/>
                    <a:pt x="21600" y="20979"/>
                    <a:pt x="21600" y="20214"/>
                  </a:cubicBezTo>
                  <a:lnTo>
                    <a:pt x="21600" y="4133"/>
                  </a:lnTo>
                  <a:cubicBezTo>
                    <a:pt x="21600" y="3367"/>
                    <a:pt x="21517" y="2747"/>
                    <a:pt x="21415" y="2747"/>
                  </a:cubicBezTo>
                  <a:lnTo>
                    <a:pt x="1848" y="2747"/>
                  </a:lnTo>
                  <a:lnTo>
                    <a:pt x="168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25" name="Google Shape;425;p37"/>
            <p:cNvSpPr txBox="1"/>
            <p:nvPr/>
          </p:nvSpPr>
          <p:spPr>
            <a:xfrm>
              <a:off x="-1" y="177204"/>
              <a:ext cx="742831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15. Show versions with short version ID</a:t>
              </a:r>
              <a:endParaRPr sz="1400" b="0" i="0" u="none" strike="noStrike" cap="none">
                <a:solidFill>
                  <a:srgbClr val="000000"/>
                </a:solidFill>
                <a:latin typeface="Arial"/>
                <a:ea typeface="Arial"/>
                <a:cs typeface="Arial"/>
                <a:sym typeface="Arial"/>
              </a:endParaRPr>
            </a:p>
          </p:txBody>
        </p:sp>
      </p:grpSp>
      <p:sp>
        <p:nvSpPr>
          <p:cNvPr id="426" name="Google Shape;426;p37"/>
          <p:cNvSpPr/>
          <p:nvPr/>
        </p:nvSpPr>
        <p:spPr>
          <a:xfrm>
            <a:off x="4624858" y="1602283"/>
            <a:ext cx="1974108"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nvGrpSpPr>
          <p:cNvPr id="427" name="Google Shape;427;p37"/>
          <p:cNvGrpSpPr/>
          <p:nvPr/>
        </p:nvGrpSpPr>
        <p:grpSpPr>
          <a:xfrm>
            <a:off x="409719" y="1281109"/>
            <a:ext cx="1920198" cy="859564"/>
            <a:chOff x="-2" y="-2"/>
            <a:chExt cx="1920196" cy="859562"/>
          </a:xfrm>
        </p:grpSpPr>
        <p:pic>
          <p:nvPicPr>
            <p:cNvPr id="428" name="Google Shape;428;p37" descr="圖片 406"/>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429" name="Google Shape;429;p37"/>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430" name="Google Shape;430;p37"/>
          <p:cNvGrpSpPr/>
          <p:nvPr/>
        </p:nvGrpSpPr>
        <p:grpSpPr>
          <a:xfrm>
            <a:off x="8179169" y="2711886"/>
            <a:ext cx="2107884" cy="1096526"/>
            <a:chOff x="0" y="-1"/>
            <a:chExt cx="2107883" cy="1096524"/>
          </a:xfrm>
        </p:grpSpPr>
        <p:pic>
          <p:nvPicPr>
            <p:cNvPr id="431" name="Google Shape;431;p37" descr="圖片 408"/>
            <p:cNvPicPr preferRelativeResize="0"/>
            <p:nvPr/>
          </p:nvPicPr>
          <p:blipFill rotWithShape="1">
            <a:blip r:embed="rId5">
              <a:alphaModFix/>
            </a:blip>
            <a:srcRect/>
            <a:stretch/>
          </p:blipFill>
          <p:spPr>
            <a:xfrm>
              <a:off x="721352" y="-1"/>
              <a:ext cx="235052" cy="512332"/>
            </a:xfrm>
            <a:prstGeom prst="rect">
              <a:avLst/>
            </a:prstGeom>
            <a:noFill/>
            <a:ln>
              <a:noFill/>
            </a:ln>
          </p:spPr>
        </p:pic>
        <p:sp>
          <p:nvSpPr>
            <p:cNvPr id="432" name="Google Shape;432;p37"/>
            <p:cNvSpPr txBox="1"/>
            <p:nvPr/>
          </p:nvSpPr>
          <p:spPr>
            <a:xfrm>
              <a:off x="0" y="486922"/>
              <a:ext cx="2107883"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56% shorter!</a:t>
              </a:r>
              <a:endParaRPr sz="1400" b="0" i="0" u="none" strike="noStrike" cap="none">
                <a:solidFill>
                  <a:srgbClr val="000000"/>
                </a:solidFill>
                <a:latin typeface="Arial"/>
                <a:ea typeface="Arial"/>
                <a:cs typeface="Arial"/>
                <a:sym typeface="Arial"/>
              </a:endParaRPr>
            </a:p>
          </p:txBody>
        </p:sp>
      </p:grpSp>
      <p:sp>
        <p:nvSpPr>
          <p:cNvPr id="433" name="Google Shape;433;p3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grpSp>
        <p:nvGrpSpPr>
          <p:cNvPr id="438" name="Google Shape;438;p38"/>
          <p:cNvGrpSpPr/>
          <p:nvPr/>
        </p:nvGrpSpPr>
        <p:grpSpPr>
          <a:xfrm>
            <a:off x="2152650" y="568423"/>
            <a:ext cx="8699500" cy="5689604"/>
            <a:chOff x="0" y="0"/>
            <a:chExt cx="8699500" cy="5689602"/>
          </a:xfrm>
        </p:grpSpPr>
        <p:pic>
          <p:nvPicPr>
            <p:cNvPr id="439" name="Google Shape;439;p38" descr="pasted-image.png"/>
            <p:cNvPicPr preferRelativeResize="0"/>
            <p:nvPr/>
          </p:nvPicPr>
          <p:blipFill rotWithShape="1">
            <a:blip r:embed="rId3">
              <a:alphaModFix/>
            </a:blip>
            <a:srcRect/>
            <a:stretch/>
          </p:blipFill>
          <p:spPr>
            <a:xfrm>
              <a:off x="0" y="0"/>
              <a:ext cx="8699500" cy="5689602"/>
            </a:xfrm>
            <a:prstGeom prst="rect">
              <a:avLst/>
            </a:prstGeom>
            <a:noFill/>
            <a:ln>
              <a:noFill/>
            </a:ln>
          </p:spPr>
        </p:pic>
        <p:grpSp>
          <p:nvGrpSpPr>
            <p:cNvPr id="440" name="Google Shape;440;p38"/>
            <p:cNvGrpSpPr/>
            <p:nvPr/>
          </p:nvGrpSpPr>
          <p:grpSpPr>
            <a:xfrm>
              <a:off x="2291953" y="979288"/>
              <a:ext cx="5595940" cy="989413"/>
              <a:chOff x="0" y="-1"/>
              <a:chExt cx="5595939" cy="989412"/>
            </a:xfrm>
          </p:grpSpPr>
          <p:sp>
            <p:nvSpPr>
              <p:cNvPr id="441" name="Google Shape;441;p38"/>
              <p:cNvSpPr/>
              <p:nvPr/>
            </p:nvSpPr>
            <p:spPr>
              <a:xfrm>
                <a:off x="0" y="-1"/>
                <a:ext cx="5595939"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42" name="Google Shape;442;p38"/>
              <p:cNvSpPr txBox="1"/>
              <p:nvPr/>
            </p:nvSpPr>
            <p:spPr>
              <a:xfrm>
                <a:off x="0" y="177204"/>
                <a:ext cx="559593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43" name="Google Shape;443;p38"/>
            <p:cNvSpPr/>
            <p:nvPr/>
          </p:nvSpPr>
          <p:spPr>
            <a:xfrm>
              <a:off x="2472208" y="586283"/>
              <a:ext cx="2420791"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44" name="Google Shape;444;p38"/>
          <p:cNvGrpSpPr/>
          <p:nvPr/>
        </p:nvGrpSpPr>
        <p:grpSpPr>
          <a:xfrm>
            <a:off x="1414163" y="6627662"/>
            <a:ext cx="10176474" cy="2570215"/>
            <a:chOff x="0" y="0"/>
            <a:chExt cx="10176472" cy="2570214"/>
          </a:xfrm>
        </p:grpSpPr>
        <p:sp>
          <p:nvSpPr>
            <p:cNvPr id="445" name="Google Shape;445;p38"/>
            <p:cNvSpPr/>
            <p:nvPr/>
          </p:nvSpPr>
          <p:spPr>
            <a:xfrm>
              <a:off x="0" y="0"/>
              <a:ext cx="10176472" cy="2570214"/>
            </a:xfrm>
            <a:prstGeom prst="roundRect">
              <a:avLst>
                <a:gd name="adj" fmla="val 3459"/>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46" name="Google Shape;446;p38"/>
            <p:cNvSpPr txBox="1"/>
            <p:nvPr/>
          </p:nvSpPr>
          <p:spPr>
            <a:xfrm>
              <a:off x="26038" y="208812"/>
              <a:ext cx="10124396" cy="21525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In fact, you only need to type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the first 5 characters.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{short_version_id}</a:t>
              </a:r>
              <a:endParaRPr sz="1400" b="0" i="0" u="none" strike="noStrike" cap="none">
                <a:solidFill>
                  <a:srgbClr val="000000"/>
                </a:solidFill>
                <a:latin typeface="Arial"/>
                <a:ea typeface="Arial"/>
                <a:cs typeface="Arial"/>
                <a:sym typeface="Arial"/>
              </a:endParaRPr>
            </a:p>
          </p:txBody>
        </p:sp>
      </p:grpSp>
      <p:sp>
        <p:nvSpPr>
          <p:cNvPr id="447" name="Google Shape;447;p3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51"/>
        <p:cNvGrpSpPr/>
        <p:nvPr/>
      </p:nvGrpSpPr>
      <p:grpSpPr>
        <a:xfrm>
          <a:off x="0" y="0"/>
          <a:ext cx="0" cy="0"/>
          <a:chOff x="0" y="0"/>
          <a:chExt cx="0" cy="0"/>
        </a:xfrm>
      </p:grpSpPr>
      <p:grpSp>
        <p:nvGrpSpPr>
          <p:cNvPr id="452" name="Google Shape;452;p39"/>
          <p:cNvGrpSpPr/>
          <p:nvPr/>
        </p:nvGrpSpPr>
        <p:grpSpPr>
          <a:xfrm>
            <a:off x="1482810" y="1666381"/>
            <a:ext cx="8590364" cy="5778500"/>
            <a:chOff x="0" y="0"/>
            <a:chExt cx="8590362" cy="5778500"/>
          </a:xfrm>
        </p:grpSpPr>
        <p:pic>
          <p:nvPicPr>
            <p:cNvPr id="453" name="Google Shape;453;p39" descr="pasted-image.png"/>
            <p:cNvPicPr preferRelativeResize="0"/>
            <p:nvPr/>
          </p:nvPicPr>
          <p:blipFill rotWithShape="1">
            <a:blip r:embed="rId3">
              <a:alphaModFix/>
            </a:blip>
            <a:srcRect/>
            <a:stretch/>
          </p:blipFill>
          <p:spPr>
            <a:xfrm>
              <a:off x="0" y="0"/>
              <a:ext cx="8432801" cy="5778500"/>
            </a:xfrm>
            <a:prstGeom prst="rect">
              <a:avLst/>
            </a:prstGeom>
            <a:noFill/>
            <a:ln>
              <a:noFill/>
            </a:ln>
          </p:spPr>
        </p:pic>
        <p:grpSp>
          <p:nvGrpSpPr>
            <p:cNvPr id="454" name="Google Shape;454;p39"/>
            <p:cNvGrpSpPr/>
            <p:nvPr/>
          </p:nvGrpSpPr>
          <p:grpSpPr>
            <a:xfrm>
              <a:off x="2031602" y="412948"/>
              <a:ext cx="6558760" cy="987427"/>
              <a:chOff x="-1" y="0"/>
              <a:chExt cx="6558759" cy="987426"/>
            </a:xfrm>
          </p:grpSpPr>
          <p:sp>
            <p:nvSpPr>
              <p:cNvPr id="455" name="Google Shape;455;p39"/>
              <p:cNvSpPr/>
              <p:nvPr/>
            </p:nvSpPr>
            <p:spPr>
              <a:xfrm>
                <a:off x="-1" y="0"/>
                <a:ext cx="6558759" cy="987426"/>
              </a:xfrm>
              <a:custGeom>
                <a:avLst/>
                <a:gdLst/>
                <a:ahLst/>
                <a:cxnLst/>
                <a:rect l="l" t="t" r="r" b="b"/>
                <a:pathLst>
                  <a:path w="21600" h="21600" extrusionOk="0">
                    <a:moveTo>
                      <a:pt x="209" y="0"/>
                    </a:moveTo>
                    <a:cubicBezTo>
                      <a:pt x="94" y="0"/>
                      <a:pt x="0" y="622"/>
                      <a:pt x="0" y="1389"/>
                    </a:cubicBezTo>
                    <a:lnTo>
                      <a:pt x="0" y="17502"/>
                    </a:lnTo>
                    <a:cubicBezTo>
                      <a:pt x="0" y="18269"/>
                      <a:pt x="94" y="18891"/>
                      <a:pt x="209" y="18891"/>
                    </a:cubicBezTo>
                    <a:lnTo>
                      <a:pt x="2738" y="18891"/>
                    </a:lnTo>
                    <a:lnTo>
                      <a:pt x="2923" y="21600"/>
                    </a:lnTo>
                    <a:lnTo>
                      <a:pt x="3106" y="18891"/>
                    </a:lnTo>
                    <a:lnTo>
                      <a:pt x="21391" y="18891"/>
                    </a:lnTo>
                    <a:cubicBezTo>
                      <a:pt x="21506" y="18891"/>
                      <a:pt x="21600" y="18269"/>
                      <a:pt x="21600" y="17502"/>
                    </a:cubicBezTo>
                    <a:lnTo>
                      <a:pt x="21600" y="1389"/>
                    </a:lnTo>
                    <a:cubicBezTo>
                      <a:pt x="21600" y="622"/>
                      <a:pt x="21506" y="0"/>
                      <a:pt x="21391" y="0"/>
                    </a:cubicBezTo>
                    <a:lnTo>
                      <a:pt x="209"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56" name="Google Shape;456;p39"/>
              <p:cNvSpPr txBox="1"/>
              <p:nvPr/>
            </p:nvSpPr>
            <p:spPr>
              <a:xfrm>
                <a:off x="0" y="176212"/>
                <a:ext cx="655875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17. Close and reopen HelloGit.txt</a:t>
                </a:r>
                <a:endParaRPr sz="1400" b="0" i="0" u="none" strike="noStrike" cap="none">
                  <a:solidFill>
                    <a:srgbClr val="000000"/>
                  </a:solidFill>
                  <a:latin typeface="Arial"/>
                  <a:ea typeface="Arial"/>
                  <a:cs typeface="Arial"/>
                  <a:sym typeface="Arial"/>
                </a:endParaRPr>
              </a:p>
            </p:txBody>
          </p:sp>
        </p:grpSp>
      </p:grpSp>
      <p:grpSp>
        <p:nvGrpSpPr>
          <p:cNvPr id="457" name="Google Shape;457;p39"/>
          <p:cNvGrpSpPr/>
          <p:nvPr/>
        </p:nvGrpSpPr>
        <p:grpSpPr>
          <a:xfrm>
            <a:off x="7721201" y="3003550"/>
            <a:ext cx="5203435" cy="3746500"/>
            <a:chOff x="-2" y="0"/>
            <a:chExt cx="5203433" cy="3746500"/>
          </a:xfrm>
        </p:grpSpPr>
        <p:pic>
          <p:nvPicPr>
            <p:cNvPr id="458" name="Google Shape;458;p39" descr="pasted-image.png"/>
            <p:cNvPicPr preferRelativeResize="0"/>
            <p:nvPr/>
          </p:nvPicPr>
          <p:blipFill rotWithShape="1">
            <a:blip r:embed="rId4">
              <a:alphaModFix/>
            </a:blip>
            <a:srcRect/>
            <a:stretch/>
          </p:blipFill>
          <p:spPr>
            <a:xfrm>
              <a:off x="197245" y="0"/>
              <a:ext cx="3873503" cy="3746500"/>
            </a:xfrm>
            <a:prstGeom prst="rect">
              <a:avLst/>
            </a:prstGeom>
            <a:noFill/>
            <a:ln>
              <a:noFill/>
            </a:ln>
          </p:spPr>
        </p:pic>
        <p:grpSp>
          <p:nvGrpSpPr>
            <p:cNvPr id="459" name="Google Shape;459;p39"/>
            <p:cNvGrpSpPr/>
            <p:nvPr/>
          </p:nvGrpSpPr>
          <p:grpSpPr>
            <a:xfrm>
              <a:off x="-2" y="1036437"/>
              <a:ext cx="5203433" cy="1014813"/>
              <a:chOff x="-1" y="-1"/>
              <a:chExt cx="5203432" cy="1014812"/>
            </a:xfrm>
          </p:grpSpPr>
          <p:sp>
            <p:nvSpPr>
              <p:cNvPr id="460" name="Google Shape;460;p39"/>
              <p:cNvSpPr/>
              <p:nvPr/>
            </p:nvSpPr>
            <p:spPr>
              <a:xfrm>
                <a:off x="-1" y="-1"/>
                <a:ext cx="5203432" cy="1014812"/>
              </a:xfrm>
              <a:custGeom>
                <a:avLst/>
                <a:gdLst/>
                <a:ahLst/>
                <a:cxnLst/>
                <a:rect l="l" t="t" r="r" b="b"/>
                <a:pathLst>
                  <a:path w="21600" h="21600" extrusionOk="0">
                    <a:moveTo>
                      <a:pt x="2181" y="0"/>
                    </a:moveTo>
                    <a:lnTo>
                      <a:pt x="1951" y="3218"/>
                    </a:lnTo>
                    <a:lnTo>
                      <a:pt x="264" y="3218"/>
                    </a:lnTo>
                    <a:cubicBezTo>
                      <a:pt x="118" y="3218"/>
                      <a:pt x="0" y="3824"/>
                      <a:pt x="0" y="4570"/>
                    </a:cubicBezTo>
                    <a:lnTo>
                      <a:pt x="0" y="20248"/>
                    </a:lnTo>
                    <a:cubicBezTo>
                      <a:pt x="0" y="20995"/>
                      <a:pt x="118" y="21600"/>
                      <a:pt x="264" y="21600"/>
                    </a:cubicBezTo>
                    <a:lnTo>
                      <a:pt x="21336" y="21600"/>
                    </a:lnTo>
                    <a:cubicBezTo>
                      <a:pt x="21482" y="21600"/>
                      <a:pt x="21600" y="20995"/>
                      <a:pt x="21600" y="20248"/>
                    </a:cubicBezTo>
                    <a:lnTo>
                      <a:pt x="21600" y="4570"/>
                    </a:lnTo>
                    <a:cubicBezTo>
                      <a:pt x="21600" y="3824"/>
                      <a:pt x="21482" y="3218"/>
                      <a:pt x="21336" y="3218"/>
                    </a:cubicBezTo>
                    <a:lnTo>
                      <a:pt x="2414" y="3218"/>
                    </a:lnTo>
                    <a:lnTo>
                      <a:pt x="218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61" name="Google Shape;461;p39"/>
              <p:cNvSpPr txBox="1"/>
              <p:nvPr/>
            </p:nvSpPr>
            <p:spPr>
              <a:xfrm>
                <a:off x="-1" y="189904"/>
                <a:ext cx="520343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18. Back to the version 1</a:t>
                </a:r>
                <a:r>
                  <a:rPr lang="en-US" sz="3100" b="0" i="1" u="none" strike="noStrike" cap="none">
                    <a:solidFill>
                      <a:srgbClr val="FFFFFF"/>
                    </a:solidFill>
                    <a:latin typeface="Avenir"/>
                    <a:ea typeface="Avenir"/>
                    <a:cs typeface="Avenir"/>
                    <a:sym typeface="Avenir"/>
                  </a:rPr>
                  <a:t>!</a:t>
                </a:r>
                <a:endParaRPr sz="1400" b="0" i="0" u="none" strike="noStrike" cap="none">
                  <a:solidFill>
                    <a:srgbClr val="000000"/>
                  </a:solidFill>
                  <a:latin typeface="Arial"/>
                  <a:ea typeface="Arial"/>
                  <a:cs typeface="Arial"/>
                  <a:sym typeface="Arial"/>
                </a:endParaRPr>
              </a:p>
            </p:txBody>
          </p:sp>
        </p:grpSp>
      </p:grpSp>
      <p:sp>
        <p:nvSpPr>
          <p:cNvPr id="462" name="Google Shape;462;p3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595D3C-7A6A-4450-B4F8-B4ED65804884}"/>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172A5BFE-022A-EED9-9779-BA511C299A67}"/>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06080C10-89D7-25FE-38E0-04B8346154C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FF8CFD11-7BA8-FBDD-42BE-8E34DCB5FF84}"/>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48</a:t>
            </a:fld>
            <a:endParaRPr/>
          </a:p>
        </p:txBody>
      </p:sp>
    </p:spTree>
    <p:extLst>
      <p:ext uri="{BB962C8B-B14F-4D97-AF65-F5344CB8AC3E}">
        <p14:creationId xmlns:p14="http://schemas.microsoft.com/office/powerpoint/2010/main" val="2231237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cxnSp>
        <p:nvCxnSpPr>
          <p:cNvPr id="216" name="Google Shape;216;p24"/>
          <p:cNvCxnSpPr/>
          <p:nvPr/>
        </p:nvCxnSpPr>
        <p:spPr>
          <a:xfrm>
            <a:off x="4761167" y="4632502"/>
            <a:ext cx="6402551" cy="1"/>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7" name="Google Shape;217;p24"/>
          <p:cNvCxnSpPr/>
          <p:nvPr/>
        </p:nvCxnSpPr>
        <p:spPr>
          <a:xfrm rot="10800000" flipH="1">
            <a:off x="10384708" y="4917047"/>
            <a:ext cx="970225" cy="1333402"/>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8" name="Google Shape;218;p24"/>
          <p:cNvCxnSpPr/>
          <p:nvPr/>
        </p:nvCxnSpPr>
        <p:spPr>
          <a:xfrm>
            <a:off x="7528828" y="6386029"/>
            <a:ext cx="2435612" cy="1"/>
          </a:xfrm>
          <a:prstGeom prst="straightConnector1">
            <a:avLst/>
          </a:prstGeom>
          <a:noFill/>
          <a:ln w="63500" cap="flat" cmpd="sng">
            <a:solidFill>
              <a:srgbClr val="000000"/>
            </a:solidFill>
            <a:prstDash val="solid"/>
            <a:miter lim="400000"/>
            <a:headEnd type="none" w="sm" len="sm"/>
            <a:tailEnd type="triangle" w="med" len="med"/>
          </a:ln>
        </p:spPr>
      </p:cxnSp>
      <p:grpSp>
        <p:nvGrpSpPr>
          <p:cNvPr id="219" name="Google Shape;219;p24"/>
          <p:cNvGrpSpPr/>
          <p:nvPr/>
        </p:nvGrpSpPr>
        <p:grpSpPr>
          <a:xfrm>
            <a:off x="1150076" y="6078066"/>
            <a:ext cx="2431954" cy="663529"/>
            <a:chOff x="0" y="0"/>
            <a:chExt cx="2431952" cy="663527"/>
          </a:xfrm>
        </p:grpSpPr>
        <p:sp>
          <p:nvSpPr>
            <p:cNvPr id="220" name="Google Shape;220;p24"/>
            <p:cNvSpPr/>
            <p:nvPr/>
          </p:nvSpPr>
          <p:spPr>
            <a:xfrm>
              <a:off x="0" y="0"/>
              <a:ext cx="2431952" cy="663527"/>
            </a:xfrm>
            <a:prstGeom prst="roundRect">
              <a:avLst>
                <a:gd name="adj" fmla="val 28710"/>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1" name="Google Shape;221;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Develop</a:t>
              </a:r>
              <a:endParaRPr sz="1400" b="0" i="0" u="none" strike="noStrike" cap="none">
                <a:solidFill>
                  <a:srgbClr val="000000"/>
                </a:solidFill>
                <a:latin typeface="Arial"/>
                <a:ea typeface="Arial"/>
                <a:cs typeface="Arial"/>
                <a:sym typeface="Arial"/>
              </a:endParaRPr>
            </a:p>
          </p:txBody>
        </p:sp>
      </p:grpSp>
      <p:grpSp>
        <p:nvGrpSpPr>
          <p:cNvPr id="222" name="Google Shape;222;p24"/>
          <p:cNvGrpSpPr/>
          <p:nvPr/>
        </p:nvGrpSpPr>
        <p:grpSpPr>
          <a:xfrm>
            <a:off x="1150076" y="4279157"/>
            <a:ext cx="2431954" cy="663528"/>
            <a:chOff x="0" y="0"/>
            <a:chExt cx="2431952" cy="663527"/>
          </a:xfrm>
        </p:grpSpPr>
        <p:sp>
          <p:nvSpPr>
            <p:cNvPr id="223" name="Google Shape;223;p24"/>
            <p:cNvSpPr/>
            <p:nvPr/>
          </p:nvSpPr>
          <p:spPr>
            <a:xfrm>
              <a:off x="0" y="0"/>
              <a:ext cx="2431952" cy="663527"/>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4" name="Google Shape;224;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Master</a:t>
              </a:r>
              <a:endParaRPr sz="1400" b="0" i="0" u="none" strike="noStrike" cap="none">
                <a:solidFill>
                  <a:srgbClr val="000000"/>
                </a:solidFill>
                <a:latin typeface="Arial"/>
                <a:ea typeface="Arial"/>
                <a:cs typeface="Arial"/>
                <a:sym typeface="Arial"/>
              </a:endParaRPr>
            </a:p>
          </p:txBody>
        </p:sp>
      </p:grpSp>
      <p:cxnSp>
        <p:nvCxnSpPr>
          <p:cNvPr id="225" name="Google Shape;225;p24"/>
          <p:cNvCxnSpPr/>
          <p:nvPr/>
        </p:nvCxnSpPr>
        <p:spPr>
          <a:xfrm>
            <a:off x="6639699" y="4821405"/>
            <a:ext cx="468861" cy="1418979"/>
          </a:xfrm>
          <a:prstGeom prst="straightConnector1">
            <a:avLst/>
          </a:prstGeom>
          <a:noFill/>
          <a:ln w="63500" cap="flat" cmpd="sng">
            <a:solidFill>
              <a:schemeClr val="accent2"/>
            </a:solidFill>
            <a:prstDash val="solid"/>
            <a:miter lim="400000"/>
            <a:headEnd type="none" w="sm" len="sm"/>
            <a:tailEnd type="triangle" w="med" len="med"/>
          </a:ln>
        </p:spPr>
      </p:cxnSp>
      <p:sp>
        <p:nvSpPr>
          <p:cNvPr id="226" name="Google Shape;226;p24"/>
          <p:cNvSpPr/>
          <p:nvPr/>
        </p:nvSpPr>
        <p:spPr>
          <a:xfrm>
            <a:off x="4390190" y="4364621"/>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7" name="Google Shape;227;p24"/>
          <p:cNvSpPr/>
          <p:nvPr/>
        </p:nvSpPr>
        <p:spPr>
          <a:xfrm>
            <a:off x="6993328" y="6096108"/>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8" name="Google Shape;228;p24"/>
          <p:cNvSpPr/>
          <p:nvPr/>
        </p:nvSpPr>
        <p:spPr>
          <a:xfrm>
            <a:off x="9964439" y="6163531"/>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9" name="Google Shape;229;p24"/>
          <p:cNvSpPr/>
          <p:nvPr/>
        </p:nvSpPr>
        <p:spPr>
          <a:xfrm>
            <a:off x="11171990" y="4386203"/>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0" name="Google Shape;230;p24"/>
          <p:cNvSpPr txBox="1"/>
          <p:nvPr/>
        </p:nvSpPr>
        <p:spPr>
          <a:xfrm>
            <a:off x="4872087" y="5229229"/>
            <a:ext cx="1998279" cy="558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Helvetica Neue"/>
              <a:buNone/>
            </a:pPr>
            <a:r>
              <a:rPr lang="en-US" sz="3000" b="1" i="0" u="none" strike="noStrike" cap="none">
                <a:solidFill>
                  <a:schemeClr val="accent2"/>
                </a:solidFill>
                <a:latin typeface="Helvetica Neue"/>
                <a:ea typeface="Helvetica Neue"/>
                <a:cs typeface="Helvetica Neue"/>
                <a:sym typeface="Helvetica Neue"/>
              </a:rPr>
              <a:t>Branching</a:t>
            </a:r>
            <a:endParaRPr sz="1400" b="0" i="0" u="none" strike="noStrike" cap="none">
              <a:solidFill>
                <a:srgbClr val="000000"/>
              </a:solidFill>
              <a:latin typeface="Arial"/>
              <a:ea typeface="Arial"/>
              <a:cs typeface="Arial"/>
              <a:sym typeface="Arial"/>
            </a:endParaRPr>
          </a:p>
        </p:txBody>
      </p:sp>
      <p:sp>
        <p:nvSpPr>
          <p:cNvPr id="231" name="Google Shape;231;p24"/>
          <p:cNvSpPr txBox="1"/>
          <p:nvPr/>
        </p:nvSpPr>
        <p:spPr>
          <a:xfrm>
            <a:off x="9079724" y="5209300"/>
            <a:ext cx="18135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000"/>
              <a:buFont typeface="Helvetica Neue"/>
              <a:buNone/>
            </a:pPr>
            <a:r>
              <a:rPr lang="en-US" sz="3000" b="1" i="0" u="none" strike="noStrike" cap="none">
                <a:solidFill>
                  <a:schemeClr val="accent5"/>
                </a:solidFill>
                <a:latin typeface="Helvetica Neue"/>
                <a:ea typeface="Helvetica Neue"/>
                <a:cs typeface="Helvetica Neue"/>
                <a:sym typeface="Helvetica Neue"/>
              </a:rPr>
              <a:t>Merging</a:t>
            </a:r>
            <a:endParaRPr sz="1400" b="0" i="0" u="none" strike="noStrike" cap="none">
              <a:solidFill>
                <a:srgbClr val="000000"/>
              </a:solidFill>
              <a:latin typeface="Arial"/>
              <a:ea typeface="Arial"/>
              <a:cs typeface="Arial"/>
              <a:sym typeface="Arial"/>
            </a:endParaRPr>
          </a:p>
        </p:txBody>
      </p:sp>
      <p:sp>
        <p:nvSpPr>
          <p:cNvPr id="232" name="Google Shape;232;p24"/>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6400"/>
              <a:buFont typeface="Helvetica Neue"/>
              <a:buNone/>
            </a:pPr>
            <a:r>
              <a:rPr lang="en-US" sz="6400" b="0" i="0" u="none" strike="noStrike" cap="none">
                <a:solidFill>
                  <a:srgbClr val="000000"/>
                </a:solidFill>
                <a:latin typeface="Helvetica Neue"/>
                <a:ea typeface="Helvetica Neue"/>
                <a:cs typeface="Helvetica Neue"/>
                <a:sym typeface="Helvetica Neue"/>
              </a:rPr>
              <a:t>Git Branch</a:t>
            </a:r>
            <a:endParaRPr sz="1400" b="0" i="0" u="none" strike="noStrike" cap="none">
              <a:solidFill>
                <a:srgbClr val="000000"/>
              </a:solidFill>
              <a:latin typeface="Arial"/>
              <a:ea typeface="Arial"/>
              <a:cs typeface="Arial"/>
              <a:sym typeface="Arial"/>
            </a:endParaRPr>
          </a:p>
        </p:txBody>
      </p:sp>
      <p:sp>
        <p:nvSpPr>
          <p:cNvPr id="233" name="Google Shape;233;p24"/>
          <p:cNvSpPr/>
          <p:nvPr/>
        </p:nvSpPr>
        <p:spPr>
          <a:xfrm>
            <a:off x="6262477" y="4386202"/>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4" name="Google Shape;234;p2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animEffect transition="in" filter="fade">
                                      <p:cBhvr>
                                        <p:cTn id="9" dur="1000"/>
                                        <p:tgtEl>
                                          <p:spTgt spid="22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1000"/>
                                        <p:tgtEl>
                                          <p:spTgt spid="21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7"/>
                                        </p:tgtEl>
                                        <p:attrNameLst>
                                          <p:attrName>style.visibility</p:attrName>
                                        </p:attrNameLst>
                                      </p:cBhvr>
                                      <p:to>
                                        <p:strVal val="visible"/>
                                      </p:to>
                                    </p:set>
                                    <p:animEffect transition="in" filter="fade">
                                      <p:cBhvr>
                                        <p:cTn id="29" dur="1000"/>
                                        <p:tgtEl>
                                          <p:spTgt spid="217"/>
                                        </p:tgtEl>
                                      </p:cBhvr>
                                    </p:animEffec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2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946150" y="1936215"/>
            <a:ext cx="11099800" cy="2159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If I have Question?</a:t>
            </a:r>
            <a:endParaRPr dirty="0"/>
          </a:p>
        </p:txBody>
      </p:sp>
      <p:pic>
        <p:nvPicPr>
          <p:cNvPr id="85" name="Google Shape;85;p7" descr="圖片 3"/>
          <p:cNvPicPr preferRelativeResize="0"/>
          <p:nvPr/>
        </p:nvPicPr>
        <p:blipFill rotWithShape="1">
          <a:blip r:embed="rId3">
            <a:alphaModFix/>
          </a:blip>
          <a:srcRect/>
          <a:stretch/>
        </p:blipFill>
        <p:spPr>
          <a:xfrm>
            <a:off x="1306899" y="5705303"/>
            <a:ext cx="5568092" cy="1936560"/>
          </a:xfrm>
          <a:prstGeom prst="rect">
            <a:avLst/>
          </a:prstGeom>
          <a:noFill/>
          <a:ln>
            <a:noFill/>
          </a:ln>
        </p:spPr>
      </p:pic>
      <p:sp>
        <p:nvSpPr>
          <p:cNvPr id="86" name="Google Shape;86;p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a:t>
            </a:fld>
            <a:endParaRPr/>
          </a:p>
        </p:txBody>
      </p:sp>
      <p:pic>
        <p:nvPicPr>
          <p:cNvPr id="3" name="圖片 2" descr="一張含有 符號, 標誌, 圖形, 字型 的圖片&#10;&#10;AI 產生的內容可能不正確。">
            <a:extLst>
              <a:ext uri="{FF2B5EF4-FFF2-40B4-BE49-F238E27FC236}">
                <a16:creationId xmlns:a16="http://schemas.microsoft.com/office/drawing/2014/main" id="{34100B90-C68F-EFC0-5833-D7C1CF33753B}"/>
              </a:ext>
            </a:extLst>
          </p:cNvPr>
          <p:cNvPicPr>
            <a:picLocks noChangeAspect="1"/>
          </p:cNvPicPr>
          <p:nvPr/>
        </p:nvPicPr>
        <p:blipFill>
          <a:blip r:embed="rId4"/>
          <a:srcRect t="20576" b="14814"/>
          <a:stretch/>
        </p:blipFill>
        <p:spPr>
          <a:xfrm>
            <a:off x="7111394" y="4876800"/>
            <a:ext cx="5105492"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Branching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Creating a new branch</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the branch</a:t>
            </a:r>
            <a:endParaRPr sz="1400" b="0" i="0" u="none" strike="noStrike" cap="none">
              <a:solidFill>
                <a:srgbClr val="000000"/>
              </a:solidFill>
              <a:latin typeface="Arial"/>
              <a:ea typeface="Arial"/>
              <a:cs typeface="Arial"/>
              <a:sym typeface="Arial"/>
            </a:endParaRPr>
          </a:p>
        </p:txBody>
      </p:sp>
      <p:sp>
        <p:nvSpPr>
          <p:cNvPr id="468" name="Google Shape;468;p40"/>
          <p:cNvSpPr txBox="1"/>
          <p:nvPr/>
        </p:nvSpPr>
        <p:spPr>
          <a:xfrm>
            <a:off x="2741956" y="4762499"/>
            <a:ext cx="5601594"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0C0"/>
              </a:buClr>
              <a:buSzPts val="3000"/>
              <a:buFont typeface="Courier"/>
              <a:buNone/>
            </a:pPr>
            <a:r>
              <a:rPr lang="en-US" sz="3000" b="1" i="0" u="none" strike="noStrike" cap="none">
                <a:solidFill>
                  <a:srgbClr val="0070C0"/>
                </a:solidFill>
                <a:latin typeface="Courier"/>
                <a:ea typeface="Courier"/>
                <a:cs typeface="Courier"/>
                <a:sym typeface="Courier"/>
              </a:rPr>
              <a:t>git</a:t>
            </a:r>
            <a:r>
              <a:rPr lang="en-US" sz="3000" b="1" i="0" u="none" strike="noStrike" cap="none">
                <a:solidFill>
                  <a:schemeClr val="accent1"/>
                </a:solidFill>
                <a:latin typeface="Courier"/>
                <a:ea typeface="Courier"/>
                <a:cs typeface="Courier"/>
                <a:sym typeface="Courier"/>
              </a:rPr>
              <a:t> branch [branch name]</a:t>
            </a:r>
            <a:endParaRPr sz="1400" b="0" i="0" u="none" strike="noStrike" cap="none">
              <a:solidFill>
                <a:srgbClr val="000000"/>
              </a:solidFill>
              <a:latin typeface="Arial"/>
              <a:ea typeface="Arial"/>
              <a:cs typeface="Arial"/>
              <a:sym typeface="Arial"/>
            </a:endParaRPr>
          </a:p>
        </p:txBody>
      </p:sp>
      <p:sp>
        <p:nvSpPr>
          <p:cNvPr id="469" name="Google Shape;469;p40"/>
          <p:cNvSpPr txBox="1"/>
          <p:nvPr/>
        </p:nvSpPr>
        <p:spPr>
          <a:xfrm>
            <a:off x="2741956" y="6546849"/>
            <a:ext cx="6058868"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name]</a:t>
            </a:r>
            <a:endParaRPr sz="1400" b="0" i="0" u="none" strike="noStrike" cap="none">
              <a:solidFill>
                <a:srgbClr val="000000"/>
              </a:solidFill>
              <a:latin typeface="Arial"/>
              <a:ea typeface="Arial"/>
              <a:cs typeface="Arial"/>
              <a:sym typeface="Arial"/>
            </a:endParaRPr>
          </a:p>
        </p:txBody>
      </p:sp>
      <p:sp>
        <p:nvSpPr>
          <p:cNvPr id="470" name="Google Shape;470;p40"/>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(1/2)</a:t>
            </a:r>
            <a:endParaRPr sz="1400" b="0" i="0" u="none" strike="noStrike" cap="none" dirty="0">
              <a:solidFill>
                <a:srgbClr val="000000"/>
              </a:solidFill>
              <a:latin typeface="Arial"/>
              <a:ea typeface="Arial"/>
              <a:cs typeface="Arial"/>
              <a:sym typeface="Arial"/>
            </a:endParaRPr>
          </a:p>
        </p:txBody>
      </p:sp>
      <p:sp>
        <p:nvSpPr>
          <p:cNvPr id="471" name="Google Shape;471;p4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Merging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a branch to merge</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Merging another branch</a:t>
            </a:r>
            <a:endParaRPr sz="1400" b="0" i="0" u="none" strike="noStrike" cap="none">
              <a:solidFill>
                <a:srgbClr val="000000"/>
              </a:solidFill>
              <a:latin typeface="Arial"/>
              <a:ea typeface="Arial"/>
              <a:cs typeface="Arial"/>
              <a:sym typeface="Arial"/>
            </a:endParaRPr>
          </a:p>
        </p:txBody>
      </p:sp>
      <p:sp>
        <p:nvSpPr>
          <p:cNvPr id="477" name="Google Shape;477;p41"/>
          <p:cNvSpPr txBox="1"/>
          <p:nvPr/>
        </p:nvSpPr>
        <p:spPr>
          <a:xfrm>
            <a:off x="2741956" y="4762500"/>
            <a:ext cx="65161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1 name]</a:t>
            </a:r>
            <a:endParaRPr sz="1400" b="0" i="0" u="none" strike="noStrike" cap="none">
              <a:solidFill>
                <a:srgbClr val="000000"/>
              </a:solidFill>
              <a:latin typeface="Arial"/>
              <a:ea typeface="Arial"/>
              <a:cs typeface="Arial"/>
              <a:sym typeface="Arial"/>
            </a:endParaRPr>
          </a:p>
        </p:txBody>
      </p:sp>
      <p:sp>
        <p:nvSpPr>
          <p:cNvPr id="478" name="Google Shape;478;p41"/>
          <p:cNvSpPr txBox="1"/>
          <p:nvPr/>
        </p:nvSpPr>
        <p:spPr>
          <a:xfrm>
            <a:off x="2741956" y="6548212"/>
            <a:ext cx="5830231"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merge [branch 2 name]</a:t>
            </a:r>
            <a:endParaRPr sz="1400" b="0" i="0" u="none" strike="noStrike" cap="none">
              <a:solidFill>
                <a:srgbClr val="000000"/>
              </a:solidFill>
              <a:latin typeface="Arial"/>
              <a:ea typeface="Arial"/>
              <a:cs typeface="Arial"/>
              <a:sym typeface="Arial"/>
            </a:endParaRPr>
          </a:p>
        </p:txBody>
      </p:sp>
      <p:sp>
        <p:nvSpPr>
          <p:cNvPr id="479" name="Google Shape;479;p41"/>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480" name="Google Shape;480;p4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180D92-0B0B-9C7E-5ECF-A5D89776C49A}"/>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4F595685-2A06-CF2D-F9BA-BBC7AB3E521D}"/>
              </a:ext>
            </a:extLst>
          </p:cNvPr>
          <p:cNvSpPr>
            <a:spLocks noGrp="1"/>
          </p:cNvSpPr>
          <p:nvPr>
            <p:ph type="body" idx="1"/>
          </p:nvPr>
        </p:nvSpPr>
        <p:spPr/>
        <p:txBody>
          <a:bodyPr/>
          <a:lstStyle/>
          <a:p>
            <a:r>
              <a:rPr lang="en-US" altLang="zh-TW" dirty="0"/>
              <a:t>Assume you are working on a new feature in a Git repository and want to create a separate branch work on it and then merge it back into master branch</a:t>
            </a:r>
          </a:p>
          <a:p>
            <a:r>
              <a:rPr lang="en-US" altLang="zh-TW" dirty="0"/>
              <a:t> </a:t>
            </a:r>
            <a:endParaRPr lang="zh-TW" altLang="en-US" dirty="0"/>
          </a:p>
        </p:txBody>
      </p:sp>
      <p:sp>
        <p:nvSpPr>
          <p:cNvPr id="4" name="投影片編號版面配置區 3">
            <a:extLst>
              <a:ext uri="{FF2B5EF4-FFF2-40B4-BE49-F238E27FC236}">
                <a16:creationId xmlns:a16="http://schemas.microsoft.com/office/drawing/2014/main" id="{8072F17E-7EF3-464C-6884-EB6763D69B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4178877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74AB926-AA90-BA36-A9C2-7C7D04F582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grpSp>
        <p:nvGrpSpPr>
          <p:cNvPr id="23" name="群組 22">
            <a:extLst>
              <a:ext uri="{FF2B5EF4-FFF2-40B4-BE49-F238E27FC236}">
                <a16:creationId xmlns:a16="http://schemas.microsoft.com/office/drawing/2014/main" id="{02B0EF75-54BB-CFA2-87FD-B4BE31F3AB53}"/>
              </a:ext>
            </a:extLst>
          </p:cNvPr>
          <p:cNvGrpSpPr/>
          <p:nvPr/>
        </p:nvGrpSpPr>
        <p:grpSpPr>
          <a:xfrm>
            <a:off x="735802" y="1284642"/>
            <a:ext cx="11889000" cy="7184316"/>
            <a:chOff x="375153" y="1619384"/>
            <a:chExt cx="11889000" cy="7184316"/>
          </a:xfrm>
        </p:grpSpPr>
        <p:pic>
          <p:nvPicPr>
            <p:cNvPr id="12" name="圖片 11" descr="一張含有 螢幕擷取畫面, 文字, 軟體, 多媒體軟體 的圖片&#10;&#10;AI 產生的內容可能不正確。">
              <a:extLst>
                <a:ext uri="{FF2B5EF4-FFF2-40B4-BE49-F238E27FC236}">
                  <a16:creationId xmlns:a16="http://schemas.microsoft.com/office/drawing/2014/main" id="{97602717-C07A-C264-C502-690E257978ED}"/>
                </a:ext>
              </a:extLst>
            </p:cNvPr>
            <p:cNvPicPr>
              <a:picLocks noChangeAspect="1"/>
            </p:cNvPicPr>
            <p:nvPr/>
          </p:nvPicPr>
          <p:blipFill>
            <a:blip r:embed="rId3"/>
            <a:stretch>
              <a:fillRect/>
            </a:stretch>
          </p:blipFill>
          <p:spPr>
            <a:xfrm>
              <a:off x="375153" y="1619384"/>
              <a:ext cx="10725633" cy="6052251"/>
            </a:xfrm>
            <a:prstGeom prst="rect">
              <a:avLst/>
            </a:prstGeom>
          </p:spPr>
        </p:pic>
        <p:pic>
          <p:nvPicPr>
            <p:cNvPr id="14" name="圖片 13" descr="一張含有 文字, 螢幕擷取畫面, 軟體, 陳列 的圖片&#10;&#10;AI 產生的內容可能不正確。">
              <a:extLst>
                <a:ext uri="{FF2B5EF4-FFF2-40B4-BE49-F238E27FC236}">
                  <a16:creationId xmlns:a16="http://schemas.microsoft.com/office/drawing/2014/main" id="{E8CF4A6B-38C4-A41C-7E90-B051124AC8B2}"/>
                </a:ext>
              </a:extLst>
            </p:cNvPr>
            <p:cNvPicPr>
              <a:picLocks noChangeAspect="1"/>
            </p:cNvPicPr>
            <p:nvPr/>
          </p:nvPicPr>
          <p:blipFill>
            <a:blip r:embed="rId4"/>
            <a:srcRect r="25284" b="61467"/>
            <a:stretch/>
          </p:blipFill>
          <p:spPr>
            <a:xfrm>
              <a:off x="5144084" y="2214728"/>
              <a:ext cx="6522493" cy="2430781"/>
            </a:xfrm>
            <a:prstGeom prst="rect">
              <a:avLst/>
            </a:prstGeom>
          </p:spPr>
        </p:pic>
        <p:pic>
          <p:nvPicPr>
            <p:cNvPr id="15" name="圖片 14" descr="一張含有 文字, 電子產品, 螢幕擷取畫面, 軟體 的圖片&#10;&#10;AI 產生的內容可能不正確。">
              <a:extLst>
                <a:ext uri="{FF2B5EF4-FFF2-40B4-BE49-F238E27FC236}">
                  <a16:creationId xmlns:a16="http://schemas.microsoft.com/office/drawing/2014/main" id="{84E74172-C60B-9491-822F-94DC84761DE6}"/>
                </a:ext>
              </a:extLst>
            </p:cNvPr>
            <p:cNvPicPr>
              <a:picLocks noChangeAspect="1"/>
            </p:cNvPicPr>
            <p:nvPr/>
          </p:nvPicPr>
          <p:blipFill>
            <a:blip r:embed="rId5"/>
            <a:srcRect r="20747" b="35205"/>
            <a:stretch/>
          </p:blipFill>
          <p:spPr>
            <a:xfrm>
              <a:off x="4875637" y="4469340"/>
              <a:ext cx="7388516" cy="4334360"/>
            </a:xfrm>
            <a:prstGeom prst="rect">
              <a:avLst/>
            </a:prstGeom>
          </p:spPr>
        </p:pic>
        <p:sp>
          <p:nvSpPr>
            <p:cNvPr id="17" name="語音泡泡: 圓角矩形 16">
              <a:extLst>
                <a:ext uri="{FF2B5EF4-FFF2-40B4-BE49-F238E27FC236}">
                  <a16:creationId xmlns:a16="http://schemas.microsoft.com/office/drawing/2014/main" id="{388F62F5-69C5-3DBF-7C7A-58211BCE7DD6}"/>
                </a:ext>
              </a:extLst>
            </p:cNvPr>
            <p:cNvSpPr/>
            <p:nvPr/>
          </p:nvSpPr>
          <p:spPr>
            <a:xfrm>
              <a:off x="1006679" y="6971252"/>
              <a:ext cx="3154261" cy="1711353"/>
            </a:xfrm>
            <a:prstGeom prst="wedgeRoundRectCallout">
              <a:avLst>
                <a:gd name="adj1" fmla="val 38475"/>
                <a:gd name="adj2" fmla="val -20649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800" dirty="0"/>
                <a:t>1. Initially there is a file.txt in ~.\</a:t>
              </a:r>
              <a:r>
                <a:rPr lang="en-US" altLang="zh-TW" sz="1800" dirty="0" err="1"/>
                <a:t>NetDB</a:t>
              </a:r>
              <a:r>
                <a:rPr lang="en-US" altLang="zh-TW" sz="1800" dirty="0"/>
                <a:t>\</a:t>
              </a:r>
              <a:r>
                <a:rPr lang="en-US" altLang="zh-TW" sz="1800" dirty="0" err="1"/>
                <a:t>my_project</a:t>
              </a:r>
              <a:r>
                <a:rPr lang="en-US" altLang="zh-TW" sz="1800" dirty="0"/>
                <a:t> with git already </a:t>
              </a:r>
              <a:r>
                <a:rPr lang="en-US" altLang="zh-TW" sz="1800" dirty="0" err="1"/>
                <a:t>initalized</a:t>
              </a:r>
              <a:endParaRPr lang="zh-TW" altLang="en-US" sz="1800" dirty="0"/>
            </a:p>
          </p:txBody>
        </p:sp>
        <p:sp>
          <p:nvSpPr>
            <p:cNvPr id="19" name="矩形: 圓角 18">
              <a:extLst>
                <a:ext uri="{FF2B5EF4-FFF2-40B4-BE49-F238E27FC236}">
                  <a16:creationId xmlns:a16="http://schemas.microsoft.com/office/drawing/2014/main" id="{F30EAC0C-F164-B3D7-F8E8-9A9FD971E4BC}"/>
                </a:ext>
              </a:extLst>
            </p:cNvPr>
            <p:cNvSpPr/>
            <p:nvPr/>
          </p:nvSpPr>
          <p:spPr>
            <a:xfrm>
              <a:off x="4875637" y="6434356"/>
              <a:ext cx="6969618" cy="135901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018391D-F7DE-3B03-642B-3F172818259E}"/>
                </a:ext>
              </a:extLst>
            </p:cNvPr>
            <p:cNvSpPr/>
            <p:nvPr/>
          </p:nvSpPr>
          <p:spPr>
            <a:xfrm>
              <a:off x="5212595" y="3198185"/>
              <a:ext cx="4250187" cy="4845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612A71E-9061-17D4-3D93-733072D2B1D7}"/>
                </a:ext>
              </a:extLst>
            </p:cNvPr>
            <p:cNvSpPr txBox="1"/>
            <p:nvPr/>
          </p:nvSpPr>
          <p:spPr>
            <a:xfrm>
              <a:off x="7127427" y="2851038"/>
              <a:ext cx="2634143" cy="369332"/>
            </a:xfrm>
            <a:prstGeom prst="rect">
              <a:avLst/>
            </a:prstGeom>
            <a:noFill/>
          </p:spPr>
          <p:txBody>
            <a:bodyPr wrap="square" rtlCol="0">
              <a:spAutoFit/>
            </a:bodyPr>
            <a:lstStyle/>
            <a:p>
              <a:r>
                <a:rPr lang="en-US" altLang="zh-TW" sz="1800" dirty="0">
                  <a:solidFill>
                    <a:schemeClr val="accent5"/>
                  </a:solidFill>
                </a:rPr>
                <a:t>Initial content in file.txt</a:t>
              </a:r>
              <a:endParaRPr lang="zh-TW" altLang="en-US" sz="1800" dirty="0">
                <a:solidFill>
                  <a:schemeClr val="accent5"/>
                </a:solidFill>
              </a:endParaRPr>
            </a:p>
          </p:txBody>
        </p:sp>
        <p:sp>
          <p:nvSpPr>
            <p:cNvPr id="22" name="文字方塊 21">
              <a:extLst>
                <a:ext uri="{FF2B5EF4-FFF2-40B4-BE49-F238E27FC236}">
                  <a16:creationId xmlns:a16="http://schemas.microsoft.com/office/drawing/2014/main" id="{FF075803-7A9B-E2B8-4AAD-58203D58F5BC}"/>
                </a:ext>
              </a:extLst>
            </p:cNvPr>
            <p:cNvSpPr txBox="1"/>
            <p:nvPr/>
          </p:nvSpPr>
          <p:spPr>
            <a:xfrm>
              <a:off x="8805321" y="6080226"/>
              <a:ext cx="3182547" cy="369332"/>
            </a:xfrm>
            <a:prstGeom prst="rect">
              <a:avLst/>
            </a:prstGeom>
            <a:noFill/>
          </p:spPr>
          <p:txBody>
            <a:bodyPr wrap="square" rtlCol="0">
              <a:spAutoFit/>
            </a:bodyPr>
            <a:lstStyle/>
            <a:p>
              <a:r>
                <a:rPr lang="en-US" altLang="zh-TW" sz="1800" dirty="0">
                  <a:solidFill>
                    <a:schemeClr val="accent5"/>
                  </a:solidFill>
                </a:rPr>
                <a:t>Initial log of master branch</a:t>
              </a:r>
              <a:endParaRPr lang="zh-TW" altLang="en-US" sz="1800" dirty="0">
                <a:solidFill>
                  <a:schemeClr val="accent5"/>
                </a:solidFill>
              </a:endParaRPr>
            </a:p>
          </p:txBody>
        </p:sp>
      </p:grpSp>
    </p:spTree>
    <p:extLst>
      <p:ext uri="{BB962C8B-B14F-4D97-AF65-F5344CB8AC3E}">
        <p14:creationId xmlns:p14="http://schemas.microsoft.com/office/powerpoint/2010/main" val="684959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9F02005-2074-D095-8852-03FE9A0E8A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grpSp>
        <p:nvGrpSpPr>
          <p:cNvPr id="15" name="群組 14">
            <a:extLst>
              <a:ext uri="{FF2B5EF4-FFF2-40B4-BE49-F238E27FC236}">
                <a16:creationId xmlns:a16="http://schemas.microsoft.com/office/drawing/2014/main" id="{CF3E2EB0-97A3-E449-F159-6EC66E0B6FA5}"/>
              </a:ext>
            </a:extLst>
          </p:cNvPr>
          <p:cNvGrpSpPr/>
          <p:nvPr/>
        </p:nvGrpSpPr>
        <p:grpSpPr>
          <a:xfrm>
            <a:off x="1224921" y="2009470"/>
            <a:ext cx="11522249" cy="5925035"/>
            <a:chOff x="582664" y="681413"/>
            <a:chExt cx="11522249" cy="5925035"/>
          </a:xfrm>
        </p:grpSpPr>
        <p:pic>
          <p:nvPicPr>
            <p:cNvPr id="4" name="圖片 3" descr="一張含有 文字, 螢幕擷取畫面, 軟體, 作業系統 的圖片&#10;&#10;AI 產生的內容可能不正確。">
              <a:extLst>
                <a:ext uri="{FF2B5EF4-FFF2-40B4-BE49-F238E27FC236}">
                  <a16:creationId xmlns:a16="http://schemas.microsoft.com/office/drawing/2014/main" id="{8AF70C12-5260-EFF4-B550-71FE32E575B5}"/>
                </a:ext>
              </a:extLst>
            </p:cNvPr>
            <p:cNvPicPr>
              <a:picLocks noChangeAspect="1"/>
            </p:cNvPicPr>
            <p:nvPr/>
          </p:nvPicPr>
          <p:blipFill>
            <a:blip r:embed="rId2"/>
            <a:stretch>
              <a:fillRect/>
            </a:stretch>
          </p:blipFill>
          <p:spPr>
            <a:xfrm>
              <a:off x="582664" y="681413"/>
              <a:ext cx="9562853" cy="5925035"/>
            </a:xfrm>
            <a:prstGeom prst="rect">
              <a:avLst/>
            </a:prstGeom>
          </p:spPr>
        </p:pic>
        <p:sp>
          <p:nvSpPr>
            <p:cNvPr id="8" name="語音泡泡: 圓角矩形 7">
              <a:extLst>
                <a:ext uri="{FF2B5EF4-FFF2-40B4-BE49-F238E27FC236}">
                  <a16:creationId xmlns:a16="http://schemas.microsoft.com/office/drawing/2014/main" id="{673F6607-AE1F-7FCC-50D4-F7E5D3D2A90F}"/>
                </a:ext>
              </a:extLst>
            </p:cNvPr>
            <p:cNvSpPr/>
            <p:nvPr/>
          </p:nvSpPr>
          <p:spPr>
            <a:xfrm>
              <a:off x="6213508" y="2571942"/>
              <a:ext cx="4853162" cy="791873"/>
            </a:xfrm>
            <a:prstGeom prst="wedgeRoundRectCallout">
              <a:avLst>
                <a:gd name="adj1" fmla="val -44836"/>
                <a:gd name="adj2" fmla="val 11079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2. Create a new Branch using the “git branch [branch name] ” command</a:t>
              </a:r>
              <a:endParaRPr lang="zh-TW" altLang="en-US" sz="1800" dirty="0"/>
            </a:p>
          </p:txBody>
        </p:sp>
        <p:sp>
          <p:nvSpPr>
            <p:cNvPr id="11" name="語音泡泡: 圓角矩形 10">
              <a:extLst>
                <a:ext uri="{FF2B5EF4-FFF2-40B4-BE49-F238E27FC236}">
                  <a16:creationId xmlns:a16="http://schemas.microsoft.com/office/drawing/2014/main" id="{E3D21FC0-80F9-0FBE-1CDA-D1C3AB91CD37}"/>
                </a:ext>
              </a:extLst>
            </p:cNvPr>
            <p:cNvSpPr/>
            <p:nvPr/>
          </p:nvSpPr>
          <p:spPr>
            <a:xfrm>
              <a:off x="7092760" y="4187389"/>
              <a:ext cx="5012153" cy="791873"/>
            </a:xfrm>
            <a:prstGeom prst="wedgeRoundRectCallout">
              <a:avLst>
                <a:gd name="adj1" fmla="val -61928"/>
                <a:gd name="adj2" fmla="val -19777"/>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Switch to the new branch using the “git checkout [branch name] ” command</a:t>
              </a:r>
              <a:endParaRPr lang="zh-TW" altLang="en-US" sz="1800" dirty="0"/>
            </a:p>
          </p:txBody>
        </p:sp>
        <p:sp>
          <p:nvSpPr>
            <p:cNvPr id="12" name="矩形: 圓角 11">
              <a:extLst>
                <a:ext uri="{FF2B5EF4-FFF2-40B4-BE49-F238E27FC236}">
                  <a16:creationId xmlns:a16="http://schemas.microsoft.com/office/drawing/2014/main" id="{EBF67E62-6626-66C2-D91A-7519E8595516}"/>
                </a:ext>
              </a:extLst>
            </p:cNvPr>
            <p:cNvSpPr/>
            <p:nvPr/>
          </p:nvSpPr>
          <p:spPr>
            <a:xfrm>
              <a:off x="3789495" y="3868955"/>
              <a:ext cx="2645228" cy="206829"/>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01BC0017-0C2D-951D-BC6B-E1B268E05A8F}"/>
                </a:ext>
              </a:extLst>
            </p:cNvPr>
            <p:cNvSpPr/>
            <p:nvPr/>
          </p:nvSpPr>
          <p:spPr>
            <a:xfrm>
              <a:off x="3789495" y="4257039"/>
              <a:ext cx="2645228" cy="21255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35310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descr="一張含有 螢幕擷取畫面, 黑色 的圖片&#10;&#10;AI 產生的內容可能不正確。">
            <a:extLst>
              <a:ext uri="{FF2B5EF4-FFF2-40B4-BE49-F238E27FC236}">
                <a16:creationId xmlns:a16="http://schemas.microsoft.com/office/drawing/2014/main" id="{EAFE55D7-B0E6-E588-B663-5AD3FAE818B7}"/>
              </a:ext>
            </a:extLst>
          </p:cNvPr>
          <p:cNvPicPr>
            <a:picLocks noChangeAspect="1"/>
          </p:cNvPicPr>
          <p:nvPr/>
        </p:nvPicPr>
        <p:blipFill>
          <a:blip r:embed="rId2"/>
          <a:srcRect t="1105" b="1947"/>
          <a:stretch/>
        </p:blipFill>
        <p:spPr>
          <a:xfrm>
            <a:off x="8487875" y="2386962"/>
            <a:ext cx="4051148" cy="6944178"/>
          </a:xfrm>
          <a:prstGeom prst="rect">
            <a:avLst/>
          </a:prstGeom>
        </p:spPr>
      </p:pic>
      <p:pic>
        <p:nvPicPr>
          <p:cNvPr id="6" name="圖片 5" descr="一張含有 文字, 螢幕擷取畫面, 陳列, 軟體 的圖片&#10;&#10;AI 產生的內容可能不正確。">
            <a:extLst>
              <a:ext uri="{FF2B5EF4-FFF2-40B4-BE49-F238E27FC236}">
                <a16:creationId xmlns:a16="http://schemas.microsoft.com/office/drawing/2014/main" id="{B8346D38-9AED-C93C-DFA1-25BE63F335E8}"/>
              </a:ext>
            </a:extLst>
          </p:cNvPr>
          <p:cNvPicPr>
            <a:picLocks noChangeAspect="1"/>
          </p:cNvPicPr>
          <p:nvPr/>
        </p:nvPicPr>
        <p:blipFill>
          <a:blip r:embed="rId3"/>
          <a:stretch>
            <a:fillRect/>
          </a:stretch>
        </p:blipFill>
        <p:spPr>
          <a:xfrm>
            <a:off x="926233" y="468991"/>
            <a:ext cx="6993321" cy="4962257"/>
          </a:xfrm>
          <a:prstGeom prst="rect">
            <a:avLst/>
          </a:prstGeom>
        </p:spPr>
      </p:pic>
      <p:sp>
        <p:nvSpPr>
          <p:cNvPr id="2" name="投影片編號版面配置區 1">
            <a:extLst>
              <a:ext uri="{FF2B5EF4-FFF2-40B4-BE49-F238E27FC236}">
                <a16:creationId xmlns:a16="http://schemas.microsoft.com/office/drawing/2014/main" id="{213A3E1D-35F2-0FCF-E60F-4F761BF476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55</a:t>
            </a:fld>
            <a:endParaRPr lang="en-US"/>
          </a:p>
        </p:txBody>
      </p:sp>
      <p:pic>
        <p:nvPicPr>
          <p:cNvPr id="8" name="圖片 7" descr="一張含有 文字, 螢幕擷取畫面, 字型, 軟體 的圖片&#10;&#10;AI 產生的內容可能不正確。">
            <a:extLst>
              <a:ext uri="{FF2B5EF4-FFF2-40B4-BE49-F238E27FC236}">
                <a16:creationId xmlns:a16="http://schemas.microsoft.com/office/drawing/2014/main" id="{06D2D556-BEA2-18F4-1D77-9FC3AB76ABF3}"/>
              </a:ext>
            </a:extLst>
          </p:cNvPr>
          <p:cNvPicPr>
            <a:picLocks noChangeAspect="1"/>
          </p:cNvPicPr>
          <p:nvPr/>
        </p:nvPicPr>
        <p:blipFill>
          <a:blip r:embed="rId4"/>
          <a:srcRect l="1" r="-30"/>
          <a:stretch/>
        </p:blipFill>
        <p:spPr>
          <a:xfrm>
            <a:off x="1110111" y="2386962"/>
            <a:ext cx="8273376" cy="6944178"/>
          </a:xfrm>
          <a:prstGeom prst="rect">
            <a:avLst/>
          </a:prstGeom>
        </p:spPr>
      </p:pic>
      <p:sp>
        <p:nvSpPr>
          <p:cNvPr id="10" name="語音泡泡: 圓角矩形 9">
            <a:extLst>
              <a:ext uri="{FF2B5EF4-FFF2-40B4-BE49-F238E27FC236}">
                <a16:creationId xmlns:a16="http://schemas.microsoft.com/office/drawing/2014/main" id="{807FC70F-8811-711C-53C8-B9880ECA4C7E}"/>
              </a:ext>
            </a:extLst>
          </p:cNvPr>
          <p:cNvSpPr/>
          <p:nvPr/>
        </p:nvSpPr>
        <p:spPr>
          <a:xfrm>
            <a:off x="4858795" y="1383494"/>
            <a:ext cx="5012153" cy="654855"/>
          </a:xfrm>
          <a:prstGeom prst="wedgeRoundRectCallout">
            <a:avLst>
              <a:gd name="adj1" fmla="val -72788"/>
              <a:gd name="adj2" fmla="val 1532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Make Changes in the feature branch</a:t>
            </a:r>
            <a:endParaRPr lang="zh-TW" altLang="en-US" sz="1800" dirty="0"/>
          </a:p>
        </p:txBody>
      </p:sp>
      <p:sp>
        <p:nvSpPr>
          <p:cNvPr id="11" name="矩形: 圓角 10">
            <a:extLst>
              <a:ext uri="{FF2B5EF4-FFF2-40B4-BE49-F238E27FC236}">
                <a16:creationId xmlns:a16="http://schemas.microsoft.com/office/drawing/2014/main" id="{000DF2EC-55EF-DFA9-C1DA-53778DC4C97B}"/>
              </a:ext>
            </a:extLst>
          </p:cNvPr>
          <p:cNvSpPr/>
          <p:nvPr/>
        </p:nvSpPr>
        <p:spPr>
          <a:xfrm>
            <a:off x="1010709" y="1549502"/>
            <a:ext cx="2559805" cy="32284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D4BFA9B6-3ABD-CAA2-430C-1FED6A8BAA6B}"/>
              </a:ext>
            </a:extLst>
          </p:cNvPr>
          <p:cNvSpPr/>
          <p:nvPr/>
        </p:nvSpPr>
        <p:spPr>
          <a:xfrm>
            <a:off x="4592110" y="5015024"/>
            <a:ext cx="4051148" cy="67820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20EC8EBA-6AC7-BFBA-7E4D-6ABFDA7E3CB7}"/>
              </a:ext>
            </a:extLst>
          </p:cNvPr>
          <p:cNvSpPr/>
          <p:nvPr/>
        </p:nvSpPr>
        <p:spPr>
          <a:xfrm>
            <a:off x="7743509" y="3124201"/>
            <a:ext cx="5012153" cy="1259266"/>
          </a:xfrm>
          <a:prstGeom prst="wedgeRoundRectCallout">
            <a:avLst>
              <a:gd name="adj1" fmla="val -40644"/>
              <a:gd name="adj2" fmla="val 91320"/>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Add and commit the check in feature branch. (use ‘’git add *’’ to stage all files in the current directory)</a:t>
            </a:r>
            <a:endParaRPr lang="zh-TW" altLang="en-US" sz="1800" dirty="0"/>
          </a:p>
        </p:txBody>
      </p:sp>
      <p:sp>
        <p:nvSpPr>
          <p:cNvPr id="15" name="矩形: 圓角 14">
            <a:extLst>
              <a:ext uri="{FF2B5EF4-FFF2-40B4-BE49-F238E27FC236}">
                <a16:creationId xmlns:a16="http://schemas.microsoft.com/office/drawing/2014/main" id="{FEF79645-602D-FCED-17F6-120419D5A7A8}"/>
              </a:ext>
            </a:extLst>
          </p:cNvPr>
          <p:cNvSpPr/>
          <p:nvPr/>
        </p:nvSpPr>
        <p:spPr>
          <a:xfrm>
            <a:off x="1110109" y="6324787"/>
            <a:ext cx="7989168" cy="262535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D9767BD-A334-7106-9191-C1315CF9BD9A}"/>
              </a:ext>
            </a:extLst>
          </p:cNvPr>
          <p:cNvSpPr txBox="1"/>
          <p:nvPr/>
        </p:nvSpPr>
        <p:spPr>
          <a:xfrm>
            <a:off x="9203235" y="6324787"/>
            <a:ext cx="3407229" cy="923330"/>
          </a:xfrm>
          <a:prstGeom prst="rect">
            <a:avLst/>
          </a:prstGeom>
          <a:noFill/>
        </p:spPr>
        <p:txBody>
          <a:bodyPr wrap="square" rtlCol="0">
            <a:spAutoFit/>
          </a:bodyPr>
          <a:lstStyle/>
          <a:p>
            <a:r>
              <a:rPr lang="en-US" altLang="zh-TW" sz="1800" dirty="0">
                <a:solidFill>
                  <a:schemeClr val="accent5"/>
                </a:solidFill>
              </a:rPr>
              <a:t>Since we already switch to feature branch. ‘’git log” will show the log in feature branch</a:t>
            </a:r>
            <a:endParaRPr lang="zh-TW" altLang="en-US" sz="1800" dirty="0">
              <a:solidFill>
                <a:schemeClr val="accent5"/>
              </a:solidFill>
            </a:endParaRPr>
          </a:p>
        </p:txBody>
      </p:sp>
    </p:spTree>
    <p:extLst>
      <p:ext uri="{BB962C8B-B14F-4D97-AF65-F5344CB8AC3E}">
        <p14:creationId xmlns:p14="http://schemas.microsoft.com/office/powerpoint/2010/main" val="3661910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4764F6-86B9-BC45-0900-31AEB7ED8B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pic>
        <p:nvPicPr>
          <p:cNvPr id="4" name="圖片 3" descr="一張含有 文字, 螢幕擷取畫面, 軟體, 字型 的圖片&#10;&#10;AI 產生的內容可能不正確。">
            <a:extLst>
              <a:ext uri="{FF2B5EF4-FFF2-40B4-BE49-F238E27FC236}">
                <a16:creationId xmlns:a16="http://schemas.microsoft.com/office/drawing/2014/main" id="{F80A53AC-C712-711E-C1DE-C0610E0DD85C}"/>
              </a:ext>
            </a:extLst>
          </p:cNvPr>
          <p:cNvPicPr>
            <a:picLocks noChangeAspect="1"/>
          </p:cNvPicPr>
          <p:nvPr/>
        </p:nvPicPr>
        <p:blipFill>
          <a:blip r:embed="rId2"/>
          <a:stretch>
            <a:fillRect/>
          </a:stretch>
        </p:blipFill>
        <p:spPr>
          <a:xfrm>
            <a:off x="533752" y="593408"/>
            <a:ext cx="8056642" cy="5386478"/>
          </a:xfrm>
          <a:prstGeom prst="rect">
            <a:avLst/>
          </a:prstGeom>
        </p:spPr>
      </p:pic>
      <p:pic>
        <p:nvPicPr>
          <p:cNvPr id="6" name="圖片 5" descr="一張含有 文字, 螢幕擷取畫面, 軟體 的圖片&#10;&#10;AI 產生的內容可能不正確。">
            <a:extLst>
              <a:ext uri="{FF2B5EF4-FFF2-40B4-BE49-F238E27FC236}">
                <a16:creationId xmlns:a16="http://schemas.microsoft.com/office/drawing/2014/main" id="{D045C9B7-594B-5A34-805B-3C5020AB666A}"/>
              </a:ext>
            </a:extLst>
          </p:cNvPr>
          <p:cNvPicPr>
            <a:picLocks noChangeAspect="1"/>
          </p:cNvPicPr>
          <p:nvPr/>
        </p:nvPicPr>
        <p:blipFill>
          <a:blip r:embed="rId3"/>
          <a:stretch>
            <a:fillRect/>
          </a:stretch>
        </p:blipFill>
        <p:spPr>
          <a:xfrm>
            <a:off x="2786611" y="2998958"/>
            <a:ext cx="8476606" cy="6443492"/>
          </a:xfrm>
          <a:prstGeom prst="rect">
            <a:avLst/>
          </a:prstGeom>
        </p:spPr>
      </p:pic>
      <p:sp>
        <p:nvSpPr>
          <p:cNvPr id="15" name="等腰三角形 14">
            <a:extLst>
              <a:ext uri="{FF2B5EF4-FFF2-40B4-BE49-F238E27FC236}">
                <a16:creationId xmlns:a16="http://schemas.microsoft.com/office/drawing/2014/main" id="{7CA1A43C-9769-C6C2-138E-3FD5BBEB0E71}"/>
              </a:ext>
            </a:extLst>
          </p:cNvPr>
          <p:cNvSpPr/>
          <p:nvPr/>
        </p:nvSpPr>
        <p:spPr>
          <a:xfrm rot="11996996">
            <a:off x="8572316" y="2423728"/>
            <a:ext cx="587829" cy="1576716"/>
          </a:xfrm>
          <a:prstGeom prst="triangle">
            <a:avLst>
              <a:gd name="adj" fmla="val 37874"/>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A425F6A6-1F31-DE21-EFB1-951EFE21DB3C}"/>
              </a:ext>
            </a:extLst>
          </p:cNvPr>
          <p:cNvSpPr/>
          <p:nvPr/>
        </p:nvSpPr>
        <p:spPr>
          <a:xfrm>
            <a:off x="640595" y="2398588"/>
            <a:ext cx="4072919" cy="40987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54AB55EB-E3A2-1153-D9DC-267954E18551}"/>
              </a:ext>
            </a:extLst>
          </p:cNvPr>
          <p:cNvSpPr/>
          <p:nvPr/>
        </p:nvSpPr>
        <p:spPr>
          <a:xfrm>
            <a:off x="6087098" y="4260045"/>
            <a:ext cx="3993073" cy="61675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30F4A261-E558-0454-BFA9-D23A297C2981}"/>
              </a:ext>
            </a:extLst>
          </p:cNvPr>
          <p:cNvSpPr/>
          <p:nvPr/>
        </p:nvSpPr>
        <p:spPr>
          <a:xfrm>
            <a:off x="2786611" y="5435702"/>
            <a:ext cx="7431578" cy="362574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矩形 11">
            <a:extLst>
              <a:ext uri="{FF2B5EF4-FFF2-40B4-BE49-F238E27FC236}">
                <a16:creationId xmlns:a16="http://schemas.microsoft.com/office/drawing/2014/main" id="{32F5E4BA-5FB5-9ACA-F814-ADFAA1C64F94}"/>
              </a:ext>
            </a:extLst>
          </p:cNvPr>
          <p:cNvSpPr/>
          <p:nvPr/>
        </p:nvSpPr>
        <p:spPr>
          <a:xfrm>
            <a:off x="7458895" y="1716253"/>
            <a:ext cx="5012153" cy="1003254"/>
          </a:xfrm>
          <a:prstGeom prst="wedgeRectCallout">
            <a:avLst>
              <a:gd name="adj1" fmla="val -96414"/>
              <a:gd name="adj2" fmla="val 21268"/>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Perform another change, repeat the previous steps, and observe the Git log.</a:t>
            </a:r>
            <a:endParaRPr lang="zh-TW" altLang="en-US" sz="1800" dirty="0"/>
          </a:p>
        </p:txBody>
      </p:sp>
    </p:spTree>
    <p:extLst>
      <p:ext uri="{BB962C8B-B14F-4D97-AF65-F5344CB8AC3E}">
        <p14:creationId xmlns:p14="http://schemas.microsoft.com/office/powerpoint/2010/main" val="2600811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A1F20B4-661E-71DE-D275-1E756EFBB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57</a:t>
            </a:fld>
            <a:endParaRPr lang="en-US"/>
          </a:p>
        </p:txBody>
      </p:sp>
      <p:grpSp>
        <p:nvGrpSpPr>
          <p:cNvPr id="8" name="群組 7">
            <a:extLst>
              <a:ext uri="{FF2B5EF4-FFF2-40B4-BE49-F238E27FC236}">
                <a16:creationId xmlns:a16="http://schemas.microsoft.com/office/drawing/2014/main" id="{EC75A102-4031-8AB9-BF55-C96A2217F589}"/>
              </a:ext>
            </a:extLst>
          </p:cNvPr>
          <p:cNvGrpSpPr/>
          <p:nvPr/>
        </p:nvGrpSpPr>
        <p:grpSpPr>
          <a:xfrm>
            <a:off x="330868" y="1767759"/>
            <a:ext cx="9458237" cy="3282388"/>
            <a:chOff x="603973" y="4976240"/>
            <a:chExt cx="9458237" cy="3282388"/>
          </a:xfrm>
        </p:grpSpPr>
        <p:pic>
          <p:nvPicPr>
            <p:cNvPr id="7" name="圖片 6" descr="一張含有 文字, 螢幕擷取畫面, 軟體 的圖片&#10;&#10;AI 產生的內容可能不正確。">
              <a:extLst>
                <a:ext uri="{FF2B5EF4-FFF2-40B4-BE49-F238E27FC236}">
                  <a16:creationId xmlns:a16="http://schemas.microsoft.com/office/drawing/2014/main" id="{FD294DEF-5A86-6E57-AECC-77E1F3A9CFE5}"/>
                </a:ext>
              </a:extLst>
            </p:cNvPr>
            <p:cNvPicPr>
              <a:picLocks noChangeAspect="1"/>
            </p:cNvPicPr>
            <p:nvPr/>
          </p:nvPicPr>
          <p:blipFill>
            <a:blip r:embed="rId2"/>
            <a:srcRect b="91898"/>
            <a:stretch/>
          </p:blipFill>
          <p:spPr>
            <a:xfrm>
              <a:off x="603973" y="4976240"/>
              <a:ext cx="9458237" cy="608131"/>
            </a:xfrm>
            <a:prstGeom prst="rect">
              <a:avLst/>
            </a:prstGeom>
          </p:spPr>
        </p:pic>
        <p:pic>
          <p:nvPicPr>
            <p:cNvPr id="4" name="圖片 3" descr="一張含有 文字, 螢幕擷取畫面, 軟體 的圖片&#10;&#10;AI 產生的內容可能不正確。">
              <a:extLst>
                <a:ext uri="{FF2B5EF4-FFF2-40B4-BE49-F238E27FC236}">
                  <a16:creationId xmlns:a16="http://schemas.microsoft.com/office/drawing/2014/main" id="{25416580-1C49-0E24-B144-0F27F2B2C6DC}"/>
                </a:ext>
              </a:extLst>
            </p:cNvPr>
            <p:cNvPicPr>
              <a:picLocks noChangeAspect="1"/>
            </p:cNvPicPr>
            <p:nvPr/>
          </p:nvPicPr>
          <p:blipFill>
            <a:blip r:embed="rId2"/>
            <a:srcRect t="63212"/>
            <a:stretch/>
          </p:blipFill>
          <p:spPr>
            <a:xfrm>
              <a:off x="603973" y="5497285"/>
              <a:ext cx="9458237" cy="2761343"/>
            </a:xfrm>
            <a:prstGeom prst="rect">
              <a:avLst/>
            </a:prstGeom>
          </p:spPr>
        </p:pic>
      </p:grpSp>
      <p:pic>
        <p:nvPicPr>
          <p:cNvPr id="6" name="圖片 5" descr="一張含有 文字, 螢幕擷取畫面, 軟體, 陳列 的圖片&#10;&#10;AI 產生的內容可能不正確。">
            <a:extLst>
              <a:ext uri="{FF2B5EF4-FFF2-40B4-BE49-F238E27FC236}">
                <a16:creationId xmlns:a16="http://schemas.microsoft.com/office/drawing/2014/main" id="{836769EA-DFCA-1A5E-8AF9-89CF90AFB92A}"/>
              </a:ext>
            </a:extLst>
          </p:cNvPr>
          <p:cNvPicPr>
            <a:picLocks noChangeAspect="1"/>
          </p:cNvPicPr>
          <p:nvPr/>
        </p:nvPicPr>
        <p:blipFill>
          <a:blip r:embed="rId3"/>
          <a:srcRect l="-92" t="229" r="28151" b="55855"/>
          <a:stretch/>
        </p:blipFill>
        <p:spPr>
          <a:xfrm>
            <a:off x="400710" y="5050147"/>
            <a:ext cx="7443361" cy="3232582"/>
          </a:xfrm>
          <a:prstGeom prst="rect">
            <a:avLst/>
          </a:prstGeom>
        </p:spPr>
      </p:pic>
      <p:sp>
        <p:nvSpPr>
          <p:cNvPr id="10" name="矩形: 圓角 9">
            <a:extLst>
              <a:ext uri="{FF2B5EF4-FFF2-40B4-BE49-F238E27FC236}">
                <a16:creationId xmlns:a16="http://schemas.microsoft.com/office/drawing/2014/main" id="{0D2C8B21-F187-C575-2A73-949016EDB176}"/>
              </a:ext>
            </a:extLst>
          </p:cNvPr>
          <p:cNvSpPr/>
          <p:nvPr/>
        </p:nvSpPr>
        <p:spPr>
          <a:xfrm>
            <a:off x="4038676" y="2491159"/>
            <a:ext cx="2463724" cy="27948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0FC43D9A-B9A2-9A11-2872-5B28AEFEAAA9}"/>
              </a:ext>
            </a:extLst>
          </p:cNvPr>
          <p:cNvSpPr/>
          <p:nvPr/>
        </p:nvSpPr>
        <p:spPr>
          <a:xfrm>
            <a:off x="7246620" y="2375890"/>
            <a:ext cx="3682637" cy="530596"/>
          </a:xfrm>
          <a:prstGeom prst="wedgeRoundRectCallout">
            <a:avLst>
              <a:gd name="adj1" fmla="val -58128"/>
              <a:gd name="adj2" fmla="val 11338"/>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Switch Back to master branch</a:t>
            </a:r>
            <a:endParaRPr lang="zh-TW" altLang="en-US" sz="1800" dirty="0"/>
          </a:p>
        </p:txBody>
      </p:sp>
      <p:sp>
        <p:nvSpPr>
          <p:cNvPr id="12" name="矩形: 圓角 11">
            <a:extLst>
              <a:ext uri="{FF2B5EF4-FFF2-40B4-BE49-F238E27FC236}">
                <a16:creationId xmlns:a16="http://schemas.microsoft.com/office/drawing/2014/main" id="{67C1EFA2-1696-4A45-AB34-BDED9EC99C50}"/>
              </a:ext>
            </a:extLst>
          </p:cNvPr>
          <p:cNvSpPr/>
          <p:nvPr/>
        </p:nvSpPr>
        <p:spPr>
          <a:xfrm>
            <a:off x="330868" y="3122992"/>
            <a:ext cx="7583046" cy="148166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語音泡泡: 圓角矩形 13">
            <a:extLst>
              <a:ext uri="{FF2B5EF4-FFF2-40B4-BE49-F238E27FC236}">
                <a16:creationId xmlns:a16="http://schemas.microsoft.com/office/drawing/2014/main" id="{6662D5B6-90CE-DF11-86DF-DC5858D7E7AE}"/>
              </a:ext>
            </a:extLst>
          </p:cNvPr>
          <p:cNvSpPr/>
          <p:nvPr/>
        </p:nvSpPr>
        <p:spPr>
          <a:xfrm>
            <a:off x="8517969" y="3945785"/>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The log remains unchanged in the master branch."</a:t>
            </a:r>
            <a:endParaRPr lang="zh-TW" altLang="en-US" sz="1800" dirty="0"/>
          </a:p>
        </p:txBody>
      </p:sp>
      <p:sp>
        <p:nvSpPr>
          <p:cNvPr id="15" name="語音泡泡: 圓角矩形 14">
            <a:extLst>
              <a:ext uri="{FF2B5EF4-FFF2-40B4-BE49-F238E27FC236}">
                <a16:creationId xmlns:a16="http://schemas.microsoft.com/office/drawing/2014/main" id="{6835736C-75C4-9BAB-F5E6-5F38110109D3}"/>
              </a:ext>
            </a:extLst>
          </p:cNvPr>
          <p:cNvSpPr/>
          <p:nvPr/>
        </p:nvSpPr>
        <p:spPr>
          <a:xfrm>
            <a:off x="6844522" y="6261116"/>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Reopen the file.txt and the content go back to initial </a:t>
            </a:r>
            <a:endParaRPr lang="zh-TW" altLang="en-US" sz="1800" dirty="0"/>
          </a:p>
        </p:txBody>
      </p:sp>
      <p:sp>
        <p:nvSpPr>
          <p:cNvPr id="16" name="Rectangle 1">
            <a:extLst>
              <a:ext uri="{FF2B5EF4-FFF2-40B4-BE49-F238E27FC236}">
                <a16:creationId xmlns:a16="http://schemas.microsoft.com/office/drawing/2014/main" id="{05385866-CD02-FDC0-2B19-59C1F2A079DE}"/>
              </a:ext>
            </a:extLst>
          </p:cNvPr>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Reopen </a:t>
            </a:r>
            <a:r>
              <a:rPr kumimoji="0" lang="zh-TW" altLang="zh-TW" sz="1000" b="0" i="0" u="none" strike="noStrike" cap="none" normalizeH="0" baseline="0">
                <a:ln>
                  <a:noFill/>
                </a:ln>
                <a:solidFill>
                  <a:schemeClr val="tx1"/>
                </a:solidFill>
                <a:effectLst/>
                <a:latin typeface="Arial Unicode MS"/>
              </a:rPr>
              <a:t>file.txt</a:t>
            </a:r>
            <a:r>
              <a:rPr kumimoji="0" lang="zh-TW" altLang="zh-TW" sz="500" b="0" i="0" u="none" strike="noStrike" cap="none" normalizeH="0" baseline="0">
                <a:ln>
                  <a:noFill/>
                </a:ln>
                <a:solidFill>
                  <a:schemeClr val="tx1"/>
                </a:solidFill>
                <a:effectLst/>
              </a:rPr>
              <a:t>, and the content reverts to its initial state.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335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DE0C94A-6636-425E-F024-450A912CA7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grpSp>
        <p:nvGrpSpPr>
          <p:cNvPr id="14" name="群組 13">
            <a:extLst>
              <a:ext uri="{FF2B5EF4-FFF2-40B4-BE49-F238E27FC236}">
                <a16:creationId xmlns:a16="http://schemas.microsoft.com/office/drawing/2014/main" id="{717189B5-1C09-3D40-6D68-8AEC607E4F22}"/>
              </a:ext>
            </a:extLst>
          </p:cNvPr>
          <p:cNvGrpSpPr/>
          <p:nvPr/>
        </p:nvGrpSpPr>
        <p:grpSpPr>
          <a:xfrm>
            <a:off x="1375648" y="1750156"/>
            <a:ext cx="10240804" cy="6253287"/>
            <a:chOff x="493486" y="528514"/>
            <a:chExt cx="10240804" cy="6253287"/>
          </a:xfrm>
        </p:grpSpPr>
        <p:pic>
          <p:nvPicPr>
            <p:cNvPr id="4" name="圖片 3" descr="一張含有 文字, 螢幕擷取畫面, 軟體, 多媒體軟體 的圖片&#10;&#10;AI 產生的內容可能不正確。">
              <a:extLst>
                <a:ext uri="{FF2B5EF4-FFF2-40B4-BE49-F238E27FC236}">
                  <a16:creationId xmlns:a16="http://schemas.microsoft.com/office/drawing/2014/main" id="{AC43A38C-5DB0-34FF-D918-8768224E2306}"/>
                </a:ext>
              </a:extLst>
            </p:cNvPr>
            <p:cNvPicPr>
              <a:picLocks noChangeAspect="1"/>
            </p:cNvPicPr>
            <p:nvPr/>
          </p:nvPicPr>
          <p:blipFill>
            <a:blip r:embed="rId2"/>
            <a:stretch>
              <a:fillRect/>
            </a:stretch>
          </p:blipFill>
          <p:spPr>
            <a:xfrm>
              <a:off x="493486" y="528514"/>
              <a:ext cx="10240804" cy="4925112"/>
            </a:xfrm>
            <a:prstGeom prst="rect">
              <a:avLst/>
            </a:prstGeom>
          </p:spPr>
        </p:pic>
        <p:pic>
          <p:nvPicPr>
            <p:cNvPr id="6" name="圖片 5" descr="一張含有 文字, 電子產品, 螢幕擷取畫面, 軟體 的圖片&#10;&#10;AI 產生的內容可能不正確。">
              <a:extLst>
                <a:ext uri="{FF2B5EF4-FFF2-40B4-BE49-F238E27FC236}">
                  <a16:creationId xmlns:a16="http://schemas.microsoft.com/office/drawing/2014/main" id="{E21E95C9-8720-1F88-D3DB-7B5E7F6A0B37}"/>
                </a:ext>
              </a:extLst>
            </p:cNvPr>
            <p:cNvPicPr>
              <a:picLocks noChangeAspect="1"/>
            </p:cNvPicPr>
            <p:nvPr/>
          </p:nvPicPr>
          <p:blipFill>
            <a:blip r:embed="rId3"/>
            <a:srcRect b="46797"/>
            <a:stretch/>
          </p:blipFill>
          <p:spPr>
            <a:xfrm>
              <a:off x="1991279" y="3645549"/>
              <a:ext cx="8023577" cy="3136252"/>
            </a:xfrm>
            <a:prstGeom prst="rect">
              <a:avLst/>
            </a:prstGeom>
          </p:spPr>
        </p:pic>
        <p:sp>
          <p:nvSpPr>
            <p:cNvPr id="8" name="矩形: 圓角 7">
              <a:extLst>
                <a:ext uri="{FF2B5EF4-FFF2-40B4-BE49-F238E27FC236}">
                  <a16:creationId xmlns:a16="http://schemas.microsoft.com/office/drawing/2014/main" id="{EBA3EC41-02D3-7E9E-C6D1-F9F460593679}"/>
                </a:ext>
              </a:extLst>
            </p:cNvPr>
            <p:cNvSpPr/>
            <p:nvPr/>
          </p:nvSpPr>
          <p:spPr>
            <a:xfrm>
              <a:off x="685800" y="2841171"/>
              <a:ext cx="3102429" cy="41365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610E6F24-D1DF-87A5-29A3-EAFEAFE6B208}"/>
                </a:ext>
              </a:extLst>
            </p:cNvPr>
            <p:cNvSpPr/>
            <p:nvPr/>
          </p:nvSpPr>
          <p:spPr>
            <a:xfrm>
              <a:off x="5129087" y="5610652"/>
              <a:ext cx="4417684" cy="7030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B263EE3E-EF03-551F-A83A-6F8E145FBE7E}"/>
                </a:ext>
              </a:extLst>
            </p:cNvPr>
            <p:cNvSpPr/>
            <p:nvPr/>
          </p:nvSpPr>
          <p:spPr>
            <a:xfrm>
              <a:off x="6155768" y="3330891"/>
              <a:ext cx="4486831" cy="810643"/>
            </a:xfrm>
            <a:prstGeom prst="wedgeRoundRectCallout">
              <a:avLst>
                <a:gd name="adj1" fmla="val -77759"/>
                <a:gd name="adj2" fmla="val -44331"/>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Try to also make change in master branch and commit the change </a:t>
              </a:r>
              <a:endParaRPr lang="zh-TW" altLang="en-US" sz="1800" dirty="0"/>
            </a:p>
          </p:txBody>
        </p:sp>
        <p:sp>
          <p:nvSpPr>
            <p:cNvPr id="13" name="等腰三角形 12">
              <a:extLst>
                <a:ext uri="{FF2B5EF4-FFF2-40B4-BE49-F238E27FC236}">
                  <a16:creationId xmlns:a16="http://schemas.microsoft.com/office/drawing/2014/main" id="{EEE63E02-A80B-769F-1451-A82CC74B1058}"/>
                </a:ext>
              </a:extLst>
            </p:cNvPr>
            <p:cNvSpPr/>
            <p:nvPr/>
          </p:nvSpPr>
          <p:spPr>
            <a:xfrm rot="11656853">
              <a:off x="8850592" y="4027714"/>
              <a:ext cx="336951" cy="132805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6628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BC08C87-E193-E6F4-F545-2A931DF746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59</a:t>
            </a:fld>
            <a:endParaRPr lang="en-US"/>
          </a:p>
        </p:txBody>
      </p:sp>
      <p:pic>
        <p:nvPicPr>
          <p:cNvPr id="10" name="圖片 9" descr="一張含有 文字, 螢幕擷取畫面, 軟體, 字型 的圖片&#10;&#10;AI 產生的內容可能不正確。">
            <a:extLst>
              <a:ext uri="{FF2B5EF4-FFF2-40B4-BE49-F238E27FC236}">
                <a16:creationId xmlns:a16="http://schemas.microsoft.com/office/drawing/2014/main" id="{8D64CECB-61EB-D199-D05F-EEC2D89025A1}"/>
              </a:ext>
            </a:extLst>
          </p:cNvPr>
          <p:cNvPicPr>
            <a:picLocks noChangeAspect="1"/>
          </p:cNvPicPr>
          <p:nvPr/>
        </p:nvPicPr>
        <p:blipFill>
          <a:blip r:embed="rId2"/>
          <a:srcRect l="622" t="3623"/>
          <a:stretch/>
        </p:blipFill>
        <p:spPr>
          <a:xfrm>
            <a:off x="866373" y="2538556"/>
            <a:ext cx="11272054" cy="4366539"/>
          </a:xfrm>
          <a:prstGeom prst="rect">
            <a:avLst/>
          </a:prstGeom>
        </p:spPr>
      </p:pic>
      <p:sp>
        <p:nvSpPr>
          <p:cNvPr id="11" name="矩形: 圓角 10">
            <a:extLst>
              <a:ext uri="{FF2B5EF4-FFF2-40B4-BE49-F238E27FC236}">
                <a16:creationId xmlns:a16="http://schemas.microsoft.com/office/drawing/2014/main" id="{8E8A0D9D-9717-C503-09B7-6FE8032943E8}"/>
              </a:ext>
            </a:extLst>
          </p:cNvPr>
          <p:cNvSpPr/>
          <p:nvPr/>
        </p:nvSpPr>
        <p:spPr>
          <a:xfrm>
            <a:off x="866372" y="3189515"/>
            <a:ext cx="8669514" cy="91440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3629EE02-13DC-CCD3-C8A4-2A1236D1F07A}"/>
              </a:ext>
            </a:extLst>
          </p:cNvPr>
          <p:cNvSpPr/>
          <p:nvPr/>
        </p:nvSpPr>
        <p:spPr>
          <a:xfrm>
            <a:off x="866372" y="4363502"/>
            <a:ext cx="9660114" cy="128618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7066F70D-8C21-3BB3-6510-9BF3069ABBCA}"/>
              </a:ext>
            </a:extLst>
          </p:cNvPr>
          <p:cNvSpPr/>
          <p:nvPr/>
        </p:nvSpPr>
        <p:spPr>
          <a:xfrm>
            <a:off x="6311798" y="7187823"/>
            <a:ext cx="4682774" cy="1542218"/>
          </a:xfrm>
          <a:prstGeom prst="wedgeRoundRectCallout">
            <a:avLst>
              <a:gd name="adj1" fmla="val 2668"/>
              <a:gd name="adj2" fmla="val -12317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As observed in the log, a commit in one branch will not affect another branch.</a:t>
            </a:r>
            <a:endParaRPr lang="zh-TW" altLang="en-US" sz="2000" dirty="0"/>
          </a:p>
        </p:txBody>
      </p:sp>
    </p:spTree>
    <p:extLst>
      <p:ext uri="{BB962C8B-B14F-4D97-AF65-F5344CB8AC3E}">
        <p14:creationId xmlns:p14="http://schemas.microsoft.com/office/powerpoint/2010/main" val="411822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I have Question?</a:t>
            </a:r>
            <a:endParaRPr/>
          </a:p>
        </p:txBody>
      </p:sp>
      <p:sp>
        <p:nvSpPr>
          <p:cNvPr id="92" name="Google Shape;92;p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Always </a:t>
            </a:r>
            <a:r>
              <a:rPr lang="en-US" sz="3600" b="0" i="0" u="none" strike="noStrike" cap="none" dirty="0">
                <a:solidFill>
                  <a:srgbClr val="FF0000"/>
                </a:solidFill>
                <a:latin typeface="Helvetica Neue"/>
                <a:ea typeface="Helvetica Neue"/>
                <a:cs typeface="Helvetica Neue"/>
                <a:sym typeface="Helvetica Neue"/>
              </a:rPr>
              <a:t>Google or ask </a:t>
            </a:r>
            <a:r>
              <a:rPr lang="en-US" dirty="0" err="1">
                <a:solidFill>
                  <a:srgbClr val="FF0000"/>
                </a:solidFill>
              </a:rPr>
              <a:t>C</a:t>
            </a:r>
            <a:r>
              <a:rPr lang="en-US" sz="3600" b="0" i="0" u="none" strike="noStrike" cap="none" dirty="0" err="1">
                <a:solidFill>
                  <a:srgbClr val="FF0000"/>
                </a:solidFill>
                <a:latin typeface="Helvetica Neue"/>
                <a:ea typeface="Helvetica Neue"/>
                <a:cs typeface="Helvetica Neue"/>
                <a:sym typeface="Helvetica Neue"/>
              </a:rPr>
              <a:t>hatgpt</a:t>
            </a:r>
            <a:r>
              <a:rPr lang="en-US" sz="3600" b="0" i="0" u="none" strike="noStrike" cap="none" dirty="0">
                <a:solidFill>
                  <a:srgbClr val="FF0000"/>
                </a:solidFill>
                <a:latin typeface="Helvetica Neue"/>
                <a:ea typeface="Helvetica Neue"/>
                <a:cs typeface="Helvetica Neue"/>
                <a:sym typeface="Helvetica Neue"/>
              </a:rPr>
              <a:t> first</a:t>
            </a:r>
            <a:r>
              <a:rPr lang="en-US" sz="3600" b="0" i="0" u="none" strike="noStrike" cap="none" dirty="0">
                <a:solidFill>
                  <a:srgbClr val="000000"/>
                </a:solidFill>
                <a:latin typeface="Helvetica Neue"/>
                <a:ea typeface="Helvetica Neue"/>
                <a:cs typeface="Helvetica Neue"/>
                <a:sym typeface="Helvetica Neue"/>
              </a:rPr>
              <a:t>! </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how to google and </a:t>
            </a:r>
            <a:r>
              <a:rPr lang="en-US" dirty="0"/>
              <a:t>generative AI </a:t>
            </a:r>
            <a:r>
              <a:rPr lang="en-US" sz="3600" b="0" i="0" u="none" strike="noStrike" cap="none" dirty="0">
                <a:solidFill>
                  <a:srgbClr val="000000"/>
                </a:solidFill>
                <a:latin typeface="Helvetica Neue"/>
                <a:ea typeface="Helvetica Neue"/>
                <a:cs typeface="Helvetica Neue"/>
                <a:sym typeface="Helvetica Neue"/>
              </a:rPr>
              <a:t>is important.</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If you try your best but still can’t catch it.</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Feel free to ask us on </a:t>
            </a:r>
            <a:r>
              <a:rPr lang="en-US" dirty="0" err="1"/>
              <a:t>eeclass</a:t>
            </a:r>
            <a:r>
              <a:rPr lang="en-US" sz="3600" b="0" i="0" u="none" strike="noStrike" cap="none" dirty="0">
                <a:solidFill>
                  <a:srgbClr val="000000"/>
                </a:solidFill>
                <a:latin typeface="Helvetica Neue"/>
                <a:ea typeface="Helvetica Neue"/>
                <a:cs typeface="Helvetica Neue"/>
                <a:sym typeface="Helvetica Neue"/>
              </a:rPr>
              <a:t> or office hour.</a:t>
            </a:r>
            <a:endParaRPr dirty="0"/>
          </a:p>
        </p:txBody>
      </p:sp>
      <p:pic>
        <p:nvPicPr>
          <p:cNvPr id="93" name="Google Shape;93;p8" descr="圖片 5"/>
          <p:cNvPicPr preferRelativeResize="0"/>
          <p:nvPr/>
        </p:nvPicPr>
        <p:blipFill rotWithShape="1">
          <a:blip r:embed="rId3">
            <a:alphaModFix/>
          </a:blip>
          <a:srcRect/>
          <a:stretch/>
        </p:blipFill>
        <p:spPr>
          <a:xfrm>
            <a:off x="7840132" y="5793316"/>
            <a:ext cx="5875868" cy="4406901"/>
          </a:xfrm>
          <a:prstGeom prst="rect">
            <a:avLst/>
          </a:prstGeom>
          <a:noFill/>
          <a:ln>
            <a:noFill/>
          </a:ln>
        </p:spPr>
      </p:pic>
      <p:sp>
        <p:nvSpPr>
          <p:cNvPr id="94" name="Google Shape;94;p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485841F-54EC-765D-1ECD-F14F89786D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grpSp>
        <p:nvGrpSpPr>
          <p:cNvPr id="15" name="群組 14">
            <a:extLst>
              <a:ext uri="{FF2B5EF4-FFF2-40B4-BE49-F238E27FC236}">
                <a16:creationId xmlns:a16="http://schemas.microsoft.com/office/drawing/2014/main" id="{F544A06F-D016-2230-F8AD-31A79E12A1B3}"/>
              </a:ext>
            </a:extLst>
          </p:cNvPr>
          <p:cNvGrpSpPr/>
          <p:nvPr/>
        </p:nvGrpSpPr>
        <p:grpSpPr>
          <a:xfrm>
            <a:off x="444441" y="615260"/>
            <a:ext cx="12471722" cy="5906026"/>
            <a:chOff x="387544" y="1748814"/>
            <a:chExt cx="12471722" cy="5906026"/>
          </a:xfrm>
        </p:grpSpPr>
        <p:grpSp>
          <p:nvGrpSpPr>
            <p:cNvPr id="12" name="群組 11">
              <a:extLst>
                <a:ext uri="{FF2B5EF4-FFF2-40B4-BE49-F238E27FC236}">
                  <a16:creationId xmlns:a16="http://schemas.microsoft.com/office/drawing/2014/main" id="{5472183F-196C-2AB4-BF16-E4B8C03E66A1}"/>
                </a:ext>
              </a:extLst>
            </p:cNvPr>
            <p:cNvGrpSpPr/>
            <p:nvPr/>
          </p:nvGrpSpPr>
          <p:grpSpPr>
            <a:xfrm>
              <a:off x="387544" y="1748814"/>
              <a:ext cx="10044719" cy="5906026"/>
              <a:chOff x="601728" y="3536424"/>
              <a:chExt cx="10044719" cy="5906026"/>
            </a:xfrm>
          </p:grpSpPr>
          <p:pic>
            <p:nvPicPr>
              <p:cNvPr id="4" name="圖片 3" descr="一張含有 文字, 電子產品, 螢幕擷取畫面, 軟體 的圖片&#10;&#10;AI 產生的內容可能不正確。">
                <a:extLst>
                  <a:ext uri="{FF2B5EF4-FFF2-40B4-BE49-F238E27FC236}">
                    <a16:creationId xmlns:a16="http://schemas.microsoft.com/office/drawing/2014/main" id="{2CCF4450-3C94-E64B-8768-1763138825B7}"/>
                  </a:ext>
                </a:extLst>
              </p:cNvPr>
              <p:cNvPicPr>
                <a:picLocks noChangeAspect="1"/>
              </p:cNvPicPr>
              <p:nvPr/>
            </p:nvPicPr>
            <p:blipFill>
              <a:blip r:embed="rId2"/>
              <a:stretch>
                <a:fillRect/>
              </a:stretch>
            </p:blipFill>
            <p:spPr>
              <a:xfrm>
                <a:off x="601728" y="3536424"/>
                <a:ext cx="10044719" cy="5906026"/>
              </a:xfrm>
              <a:prstGeom prst="rect">
                <a:avLst/>
              </a:prstGeom>
            </p:spPr>
          </p:pic>
          <p:sp>
            <p:nvSpPr>
              <p:cNvPr id="7" name="矩形: 圓角 6">
                <a:extLst>
                  <a:ext uri="{FF2B5EF4-FFF2-40B4-BE49-F238E27FC236}">
                    <a16:creationId xmlns:a16="http://schemas.microsoft.com/office/drawing/2014/main" id="{7C4BB50E-A733-CF3C-8C1E-EC2AF06E8718}"/>
                  </a:ext>
                </a:extLst>
              </p:cNvPr>
              <p:cNvSpPr/>
              <p:nvPr/>
            </p:nvSpPr>
            <p:spPr>
              <a:xfrm>
                <a:off x="5155766" y="4550161"/>
                <a:ext cx="2875005"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758409F-E68F-029B-32E1-4CD4444B86B0}"/>
                  </a:ext>
                </a:extLst>
              </p:cNvPr>
              <p:cNvSpPr/>
              <p:nvPr/>
            </p:nvSpPr>
            <p:spPr>
              <a:xfrm>
                <a:off x="5280454" y="5348943"/>
                <a:ext cx="3443416"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78C1657B-E94D-21F4-9979-4300EDB7D765}"/>
                  </a:ext>
                </a:extLst>
              </p:cNvPr>
              <p:cNvCxnSpPr/>
              <p:nvPr/>
            </p:nvCxnSpPr>
            <p:spPr>
              <a:xfrm>
                <a:off x="3575221" y="6244283"/>
                <a:ext cx="36493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 name="語音泡泡: 圓角矩形 10">
              <a:extLst>
                <a:ext uri="{FF2B5EF4-FFF2-40B4-BE49-F238E27FC236}">
                  <a16:creationId xmlns:a16="http://schemas.microsoft.com/office/drawing/2014/main" id="{9E5CAFA9-4FD3-9295-6D37-FCB298CC73BE}"/>
                </a:ext>
              </a:extLst>
            </p:cNvPr>
            <p:cNvSpPr/>
            <p:nvPr/>
          </p:nvSpPr>
          <p:spPr>
            <a:xfrm>
              <a:off x="7816587" y="1832591"/>
              <a:ext cx="4486831" cy="810643"/>
            </a:xfrm>
            <a:prstGeom prst="wedgeRoundRectCallout">
              <a:avLst>
                <a:gd name="adj1" fmla="val -45046"/>
                <a:gd name="adj2" fmla="val 9332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Ensure to move back to master branch (or any target branch you want to merge with)</a:t>
              </a:r>
              <a:endParaRPr lang="zh-TW" altLang="en-US" sz="1800" dirty="0"/>
            </a:p>
          </p:txBody>
        </p:sp>
        <p:sp>
          <p:nvSpPr>
            <p:cNvPr id="13" name="語音泡泡: 圓角矩形 12">
              <a:extLst>
                <a:ext uri="{FF2B5EF4-FFF2-40B4-BE49-F238E27FC236}">
                  <a16:creationId xmlns:a16="http://schemas.microsoft.com/office/drawing/2014/main" id="{02BA1612-1E68-49AC-2386-3FBBED6D1AD1}"/>
                </a:ext>
              </a:extLst>
            </p:cNvPr>
            <p:cNvSpPr/>
            <p:nvPr/>
          </p:nvSpPr>
          <p:spPr>
            <a:xfrm>
              <a:off x="9124426" y="3427300"/>
              <a:ext cx="3734840"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Use the “git merge [branch name]” to merge the branch</a:t>
              </a:r>
              <a:endParaRPr lang="zh-TW" altLang="en-US" sz="1800" dirty="0"/>
            </a:p>
          </p:txBody>
        </p:sp>
        <p:sp>
          <p:nvSpPr>
            <p:cNvPr id="14" name="語音泡泡: 圓角矩形 13">
              <a:extLst>
                <a:ext uri="{FF2B5EF4-FFF2-40B4-BE49-F238E27FC236}">
                  <a16:creationId xmlns:a16="http://schemas.microsoft.com/office/drawing/2014/main" id="{728F3453-890A-F17A-0C04-2A8A33E8516F}"/>
                </a:ext>
              </a:extLst>
            </p:cNvPr>
            <p:cNvSpPr/>
            <p:nvPr/>
          </p:nvSpPr>
          <p:spPr>
            <a:xfrm>
              <a:off x="7010399" y="5125796"/>
              <a:ext cx="4486830" cy="810643"/>
            </a:xfrm>
            <a:prstGeom prst="wedgeRoundRectCallout">
              <a:avLst>
                <a:gd name="adj1" fmla="val -42050"/>
                <a:gd name="adj2" fmla="val -133286"/>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Note that there is a merge conflict</a:t>
              </a:r>
              <a:endParaRPr lang="zh-TW" altLang="en-US" sz="1800" dirty="0"/>
            </a:p>
          </p:txBody>
        </p:sp>
      </p:grpSp>
      <p:pic>
        <p:nvPicPr>
          <p:cNvPr id="17" name="圖片 16" descr="一張含有 文字, 螢幕擷取畫面, 陳列, 軟體 的圖片&#10;&#10;AI 產生的內容可能不正確。">
            <a:extLst>
              <a:ext uri="{FF2B5EF4-FFF2-40B4-BE49-F238E27FC236}">
                <a16:creationId xmlns:a16="http://schemas.microsoft.com/office/drawing/2014/main" id="{715F7D91-2B46-65D7-29EF-04224A90A91C}"/>
              </a:ext>
            </a:extLst>
          </p:cNvPr>
          <p:cNvPicPr>
            <a:picLocks noChangeAspect="1"/>
          </p:cNvPicPr>
          <p:nvPr/>
        </p:nvPicPr>
        <p:blipFill>
          <a:blip r:embed="rId3"/>
          <a:srcRect l="-642" t="392" r="642" b="41787"/>
          <a:stretch/>
        </p:blipFill>
        <p:spPr>
          <a:xfrm>
            <a:off x="1065079" y="5073509"/>
            <a:ext cx="7605976" cy="4004587"/>
          </a:xfrm>
          <a:prstGeom prst="rect">
            <a:avLst/>
          </a:prstGeom>
        </p:spPr>
      </p:pic>
      <p:sp>
        <p:nvSpPr>
          <p:cNvPr id="18" name="語音泡泡: 圓角矩形 17">
            <a:extLst>
              <a:ext uri="{FF2B5EF4-FFF2-40B4-BE49-F238E27FC236}">
                <a16:creationId xmlns:a16="http://schemas.microsoft.com/office/drawing/2014/main" id="{9E4A5FDF-98E3-BC48-2B35-C24EE86665A6}"/>
              </a:ext>
            </a:extLst>
          </p:cNvPr>
          <p:cNvSpPr/>
          <p:nvPr/>
        </p:nvSpPr>
        <p:spPr>
          <a:xfrm>
            <a:off x="6680302" y="5271859"/>
            <a:ext cx="6014206" cy="3980091"/>
          </a:xfrm>
          <a:prstGeom prst="wedgeRoundRectCallout">
            <a:avLst>
              <a:gd name="adj1" fmla="val -65723"/>
              <a:gd name="adj2" fmla="val 14507"/>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Reopen the file.txt file then you found that there is merge conflict mark </a:t>
            </a:r>
          </a:p>
          <a:p>
            <a:r>
              <a:rPr lang="en-US" altLang="zh-TW" sz="1800" b="1" dirty="0"/>
              <a:t>&lt;&lt;&lt;&lt;&lt;&lt;&lt;&lt;</a:t>
            </a:r>
            <a:r>
              <a:rPr lang="zh-TW" altLang="en-US" sz="1800" b="1" dirty="0"/>
              <a:t> </a:t>
            </a:r>
            <a:r>
              <a:rPr lang="en-US" altLang="zh-TW" sz="1800" b="1" dirty="0"/>
              <a:t>HEAD:</a:t>
            </a:r>
          </a:p>
          <a:p>
            <a:r>
              <a:rPr lang="en-US" altLang="zh-TW" sz="1800" dirty="0"/>
              <a:t>Show the change from your target branch.</a:t>
            </a:r>
          </a:p>
          <a:p>
            <a:endParaRPr lang="en-US" altLang="zh-TW" sz="1800" dirty="0"/>
          </a:p>
          <a:p>
            <a:r>
              <a:rPr lang="en-US" altLang="zh-TW" sz="1800" b="1" dirty="0"/>
              <a:t>======: </a:t>
            </a:r>
          </a:p>
          <a:p>
            <a:r>
              <a:rPr lang="en-US" altLang="zh-TW" sz="1800" dirty="0"/>
              <a:t>Separator between the conflicting change</a:t>
            </a:r>
          </a:p>
          <a:p>
            <a:endParaRPr lang="en-US" altLang="zh-TW" sz="1800" dirty="0"/>
          </a:p>
          <a:p>
            <a:r>
              <a:rPr lang="en-US" altLang="zh-TW" sz="1800" b="1" dirty="0"/>
              <a:t>&gt;&gt;&gt;&gt;&gt;&gt;&gt;&gt; feature-branch</a:t>
            </a:r>
          </a:p>
          <a:p>
            <a:r>
              <a:rPr lang="en-US" altLang="zh-TW" sz="1800" dirty="0"/>
              <a:t>The changes from the branch you are trying to marge with the target branch</a:t>
            </a:r>
          </a:p>
          <a:p>
            <a:endParaRPr lang="zh-TW" altLang="en-US" sz="1800" dirty="0"/>
          </a:p>
        </p:txBody>
      </p:sp>
      <p:sp>
        <p:nvSpPr>
          <p:cNvPr id="19" name="矩形: 圓角 18">
            <a:extLst>
              <a:ext uri="{FF2B5EF4-FFF2-40B4-BE49-F238E27FC236}">
                <a16:creationId xmlns:a16="http://schemas.microsoft.com/office/drawing/2014/main" id="{5C22B9BC-7807-1C01-C690-FBC2320852E4}"/>
              </a:ext>
            </a:extLst>
          </p:cNvPr>
          <p:cNvSpPr/>
          <p:nvPr/>
        </p:nvSpPr>
        <p:spPr>
          <a:xfrm>
            <a:off x="1212361" y="6521286"/>
            <a:ext cx="4076331" cy="198016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67857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軟體, 陳列 的圖片&#10;&#10;AI 產生的內容可能不正確。">
            <a:extLst>
              <a:ext uri="{FF2B5EF4-FFF2-40B4-BE49-F238E27FC236}">
                <a16:creationId xmlns:a16="http://schemas.microsoft.com/office/drawing/2014/main" id="{A428E0D3-83AF-7E46-F8B2-70E9F9082E38}"/>
              </a:ext>
            </a:extLst>
          </p:cNvPr>
          <p:cNvPicPr>
            <a:picLocks noChangeAspect="1"/>
          </p:cNvPicPr>
          <p:nvPr/>
        </p:nvPicPr>
        <p:blipFill>
          <a:blip r:embed="rId2"/>
          <a:stretch>
            <a:fillRect/>
          </a:stretch>
        </p:blipFill>
        <p:spPr>
          <a:xfrm>
            <a:off x="411892" y="516491"/>
            <a:ext cx="9545382" cy="7039957"/>
          </a:xfrm>
          <a:prstGeom prst="rect">
            <a:avLst/>
          </a:prstGeom>
        </p:spPr>
      </p:pic>
      <p:pic>
        <p:nvPicPr>
          <p:cNvPr id="11" name="圖片 10" descr="一張含有 文字, 電子產品, 螢幕擷取畫面, 字型 的圖片&#10;&#10;AI 產生的內容可能不正確。">
            <a:extLst>
              <a:ext uri="{FF2B5EF4-FFF2-40B4-BE49-F238E27FC236}">
                <a16:creationId xmlns:a16="http://schemas.microsoft.com/office/drawing/2014/main" id="{D25CEC58-9FD6-0576-EEE3-A049264C745B}"/>
              </a:ext>
            </a:extLst>
          </p:cNvPr>
          <p:cNvPicPr>
            <a:picLocks noChangeAspect="1"/>
          </p:cNvPicPr>
          <p:nvPr/>
        </p:nvPicPr>
        <p:blipFill>
          <a:blip r:embed="rId3"/>
          <a:stretch>
            <a:fillRect/>
          </a:stretch>
        </p:blipFill>
        <p:spPr>
          <a:xfrm>
            <a:off x="828018" y="4454726"/>
            <a:ext cx="9735082" cy="4547426"/>
          </a:xfrm>
          <a:prstGeom prst="rect">
            <a:avLst/>
          </a:prstGeom>
        </p:spPr>
      </p:pic>
      <p:sp>
        <p:nvSpPr>
          <p:cNvPr id="16" name="等腰三角形 15">
            <a:extLst>
              <a:ext uri="{FF2B5EF4-FFF2-40B4-BE49-F238E27FC236}">
                <a16:creationId xmlns:a16="http://schemas.microsoft.com/office/drawing/2014/main" id="{4DCE0AE0-AC94-76A6-E3FE-6420EF4B801B}"/>
              </a:ext>
            </a:extLst>
          </p:cNvPr>
          <p:cNvSpPr/>
          <p:nvPr/>
        </p:nvSpPr>
        <p:spPr>
          <a:xfrm rot="12309510">
            <a:off x="7546443" y="6222055"/>
            <a:ext cx="287857" cy="76124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語音泡泡: 圓角矩形 14">
            <a:extLst>
              <a:ext uri="{FF2B5EF4-FFF2-40B4-BE49-F238E27FC236}">
                <a16:creationId xmlns:a16="http://schemas.microsoft.com/office/drawing/2014/main" id="{793B3B5C-F032-CE2A-D6D0-6A6E3BDFBA49}"/>
              </a:ext>
            </a:extLst>
          </p:cNvPr>
          <p:cNvSpPr/>
          <p:nvPr/>
        </p:nvSpPr>
        <p:spPr>
          <a:xfrm>
            <a:off x="7105513" y="6010767"/>
            <a:ext cx="4486830" cy="631847"/>
          </a:xfrm>
          <a:prstGeom prst="wedgeRoundRectCallout">
            <a:avLst>
              <a:gd name="adj1" fmla="val -73077"/>
              <a:gd name="adj2" fmla="val 458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Add and commit again</a:t>
            </a:r>
            <a:endParaRPr lang="zh-TW" altLang="en-US" sz="2000" dirty="0"/>
          </a:p>
        </p:txBody>
      </p:sp>
      <p:sp>
        <p:nvSpPr>
          <p:cNvPr id="2" name="投影片編號版面配置區 1">
            <a:extLst>
              <a:ext uri="{FF2B5EF4-FFF2-40B4-BE49-F238E27FC236}">
                <a16:creationId xmlns:a16="http://schemas.microsoft.com/office/drawing/2014/main" id="{5307F5C1-229A-13B4-E14F-7613D262F7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61</a:t>
            </a:fld>
            <a:endParaRPr lang="en-US"/>
          </a:p>
        </p:txBody>
      </p:sp>
      <p:sp>
        <p:nvSpPr>
          <p:cNvPr id="5" name="語音泡泡: 圓角矩形 4">
            <a:extLst>
              <a:ext uri="{FF2B5EF4-FFF2-40B4-BE49-F238E27FC236}">
                <a16:creationId xmlns:a16="http://schemas.microsoft.com/office/drawing/2014/main" id="{F9EBC658-D271-AF5C-180A-6298B36EAD40}"/>
              </a:ext>
            </a:extLst>
          </p:cNvPr>
          <p:cNvSpPr/>
          <p:nvPr/>
        </p:nvSpPr>
        <p:spPr>
          <a:xfrm>
            <a:off x="8016772" y="1993303"/>
            <a:ext cx="4486830" cy="1749530"/>
          </a:xfrm>
          <a:prstGeom prst="wedgeRoundRectCallout">
            <a:avLst>
              <a:gd name="adj1" fmla="val -90703"/>
              <a:gd name="adj2" fmla="val 12372"/>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Decide which version to keep and edit the file to resolve a</a:t>
            </a:r>
            <a:r>
              <a:rPr lang="zh-TW" altLang="en-US" sz="2000" dirty="0"/>
              <a:t> </a:t>
            </a:r>
            <a:r>
              <a:rPr lang="en-US" altLang="zh-TW" sz="2000" dirty="0"/>
              <a:t>marge conflict and save the change. In this case I reserve all the version.</a:t>
            </a:r>
            <a:endParaRPr lang="zh-TW" altLang="en-US" sz="2000" dirty="0"/>
          </a:p>
        </p:txBody>
      </p:sp>
      <p:sp>
        <p:nvSpPr>
          <p:cNvPr id="12" name="矩形: 圓角 11">
            <a:extLst>
              <a:ext uri="{FF2B5EF4-FFF2-40B4-BE49-F238E27FC236}">
                <a16:creationId xmlns:a16="http://schemas.microsoft.com/office/drawing/2014/main" id="{519E8EA3-9FFF-3C7A-11B6-938774999AEB}"/>
              </a:ext>
            </a:extLst>
          </p:cNvPr>
          <p:cNvSpPr/>
          <p:nvPr/>
        </p:nvSpPr>
        <p:spPr>
          <a:xfrm>
            <a:off x="4529785" y="7026876"/>
            <a:ext cx="5835377" cy="25761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7DDDAF8A-EBFD-31F1-4AF6-5933AF6B40A6}"/>
              </a:ext>
            </a:extLst>
          </p:cNvPr>
          <p:cNvSpPr/>
          <p:nvPr/>
        </p:nvSpPr>
        <p:spPr>
          <a:xfrm>
            <a:off x="4484599" y="6565556"/>
            <a:ext cx="1207748" cy="32464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8395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EAE64BF-D067-6BE5-7BE1-8900E0C5774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3830FB74-2261-7CCC-5F50-D0BBFE9DAFA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40997A9-03DA-DDA0-23B9-226779AB58B7}"/>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How to Submit Your Code to Gitlab</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2BF8220-5DB9-F724-203F-773913ECC9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62</a:t>
            </a:fld>
            <a:endParaRPr/>
          </a:p>
        </p:txBody>
      </p:sp>
    </p:spTree>
    <p:extLst>
      <p:ext uri="{BB962C8B-B14F-4D97-AF65-F5344CB8AC3E}">
        <p14:creationId xmlns:p14="http://schemas.microsoft.com/office/powerpoint/2010/main" val="4240694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a:t>
            </a:r>
            <a:endParaRPr/>
          </a:p>
        </p:txBody>
      </p:sp>
      <p:sp>
        <p:nvSpPr>
          <p:cNvPr id="493" name="Google Shape;493;p4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To work with others using git, you’ll need a server that store the repository.</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is distributed, which means</a:t>
            </a:r>
            <a:endParaRPr/>
          </a:p>
          <a:p>
            <a:pPr marL="133350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Everyone can store a copy of the repository downloaded from the server to their computer and do their jobs independently. </a:t>
            </a:r>
            <a:endParaRPr/>
          </a:p>
        </p:txBody>
      </p:sp>
      <p:sp>
        <p:nvSpPr>
          <p:cNvPr id="494" name="Google Shape;494;p4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(1/2)</a:t>
            </a:r>
            <a:endParaRPr/>
          </a:p>
        </p:txBody>
      </p:sp>
      <p:sp>
        <p:nvSpPr>
          <p:cNvPr id="500" name="Google Shape;500;p4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596900" lvl="0" indent="-596900" algn="l" rtl="0">
              <a:lnSpc>
                <a:spcPct val="100000"/>
              </a:lnSpc>
              <a:spcBef>
                <a:spcPts val="0"/>
              </a:spcBef>
              <a:spcAft>
                <a:spcPts val="0"/>
              </a:spcAft>
              <a:buClr>
                <a:srgbClr val="000000"/>
              </a:buClr>
              <a:buSzPts val="3300"/>
              <a:buFont typeface="Helvetica Neue"/>
              <a:buAutoNum type="arabicPeriod"/>
            </a:pPr>
            <a:r>
              <a:rPr lang="en-US" sz="3300"/>
              <a:t>If you don’t have the project, </a:t>
            </a:r>
            <a:r>
              <a:rPr lang="en-US" i="1">
                <a:solidFill>
                  <a:schemeClr val="accent5"/>
                </a:solidFill>
              </a:rPr>
              <a:t>clone</a:t>
            </a:r>
            <a:r>
              <a:rPr lang="en-US" sz="3300"/>
              <a:t> (download) the repository from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Do your work and commit the changes at local. Once done, </a:t>
            </a:r>
            <a:r>
              <a:rPr lang="en-US" i="1">
                <a:solidFill>
                  <a:schemeClr val="accent5"/>
                </a:solidFill>
              </a:rPr>
              <a:t>push</a:t>
            </a:r>
            <a:r>
              <a:rPr lang="en-US" sz="3300"/>
              <a:t> (upload) the repository to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If someone else modified the project, you can </a:t>
            </a:r>
            <a:r>
              <a:rPr lang="en-US" i="1">
                <a:solidFill>
                  <a:schemeClr val="accent5"/>
                </a:solidFill>
              </a:rPr>
              <a:t>pull</a:t>
            </a:r>
            <a:r>
              <a:rPr lang="en-US" sz="3300"/>
              <a:t> (sync) the repository to get the updated project.</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Repeat 2 and 3.</a:t>
            </a:r>
            <a:endParaRPr/>
          </a:p>
        </p:txBody>
      </p:sp>
      <p:sp>
        <p:nvSpPr>
          <p:cNvPr id="501" name="Google Shape;501;p4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07" name="Google Shape;507;p4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pic>
        <p:nvPicPr>
          <p:cNvPr id="508" name="Google Shape;508;p46"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sp>
        <p:nvSpPr>
          <p:cNvPr id="509" name="Google Shape;509;p46"/>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10" name="Google Shape;510;p46"/>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11" name="Google Shape;511;p46"/>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12" name="Google Shape;512;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13" name="Google Shape;513;p46"/>
          <p:cNvSpPr txBox="1"/>
          <p:nvPr/>
        </p:nvSpPr>
        <p:spPr>
          <a:xfrm>
            <a:off x="3613538"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sp>
        <p:nvSpPr>
          <p:cNvPr id="514" name="Google Shape;514;p46"/>
          <p:cNvSpPr txBox="1"/>
          <p:nvPr/>
        </p:nvSpPr>
        <p:spPr>
          <a:xfrm>
            <a:off x="8408281"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pic>
        <p:nvPicPr>
          <p:cNvPr id="515" name="Google Shape;515;p46"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pic>
        <p:nvPicPr>
          <p:cNvPr id="516" name="Google Shape;516;p46"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17" name="Google Shape;517;p4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65</a:t>
            </a:fld>
            <a:endParaRPr/>
          </a:p>
        </p:txBody>
      </p:sp>
      <p:cxnSp>
        <p:nvCxnSpPr>
          <p:cNvPr id="518" name="Google Shape;518;p46"/>
          <p:cNvCxnSpPr>
            <a:stCxn id="512" idx="1"/>
            <a:endCxn id="513" idx="0"/>
          </p:cNvCxnSpPr>
          <p:nvPr/>
        </p:nvCxnSpPr>
        <p:spPr>
          <a:xfrm flipH="1">
            <a:off x="4104934" y="3897524"/>
            <a:ext cx="1749600" cy="1588800"/>
          </a:xfrm>
          <a:prstGeom prst="straightConnector1">
            <a:avLst/>
          </a:prstGeom>
          <a:noFill/>
          <a:ln w="9525" cap="flat" cmpd="sng">
            <a:solidFill>
              <a:schemeClr val="accent5"/>
            </a:solidFill>
            <a:prstDash val="solid"/>
            <a:round/>
            <a:headEnd type="none" w="med" len="med"/>
            <a:tailEnd type="triangle" w="med" len="med"/>
          </a:ln>
        </p:spPr>
      </p:cxnSp>
      <p:cxnSp>
        <p:nvCxnSpPr>
          <p:cNvPr id="519" name="Google Shape;519;p46"/>
          <p:cNvCxnSpPr>
            <a:stCxn id="512" idx="3"/>
            <a:endCxn id="514" idx="0"/>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09"/>
                                        </p:tgtEl>
                                        <p:attrNameLst>
                                          <p:attrName>style.visibility</p:attrName>
                                        </p:attrNameLst>
                                      </p:cBhvr>
                                      <p:to>
                                        <p:strVal val="visible"/>
                                      </p:to>
                                    </p:set>
                                    <p:animEffect transition="in" filter="fade">
                                      <p:cBhvr>
                                        <p:cTn id="9" dur="500"/>
                                        <p:tgtEl>
                                          <p:spTgt spid="509"/>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16"/>
                                        </p:tgtEl>
                                        <p:attrNameLst>
                                          <p:attrName>style.visibility</p:attrName>
                                        </p:attrNameLst>
                                      </p:cBhvr>
                                      <p:to>
                                        <p:strVal val="visible"/>
                                      </p:to>
                                    </p:set>
                                  </p:childTnLst>
                                </p:cTn>
                              </p:par>
                            </p:childTnLst>
                          </p:cTn>
                        </p:par>
                        <p:par>
                          <p:cTn id="13" fill="hold">
                            <p:stCondLst>
                              <p:cond delay="501"/>
                            </p:stCondLst>
                            <p:childTnLst>
                              <p:par>
                                <p:cTn id="14" presetID="1" presetClass="entr" presetSubtype="0" fill="hold" nodeType="afterEffect">
                                  <p:stCondLst>
                                    <p:cond delay="0"/>
                                  </p:stCondLst>
                                  <p:childTnLst>
                                    <p:set>
                                      <p:cBhvr>
                                        <p:cTn id="15" dur="1" fill="hold">
                                          <p:stCondLst>
                                            <p:cond delay="0"/>
                                          </p:stCondLst>
                                        </p:cTn>
                                        <p:tgtEl>
                                          <p:spTgt spid="514"/>
                                        </p:tgtEl>
                                        <p:attrNameLst>
                                          <p:attrName>style.visibility</p:attrName>
                                        </p:attrNameLst>
                                      </p:cBhvr>
                                      <p:to>
                                        <p:strVal val="visible"/>
                                      </p:to>
                                    </p:set>
                                  </p:childTnLst>
                                </p:cTn>
                              </p:par>
                            </p:childTnLst>
                          </p:cTn>
                        </p:par>
                        <p:par>
                          <p:cTn id="16" fill="hold">
                            <p:stCondLst>
                              <p:cond delay="502"/>
                            </p:stCondLst>
                            <p:childTnLst>
                              <p:par>
                                <p:cTn id="17" presetID="10" presetClass="entr" presetSubtype="0" fill="hold" nodeType="afterEffect">
                                  <p:stCondLst>
                                    <p:cond delay="0"/>
                                  </p:stCondLst>
                                  <p:childTnLst>
                                    <p:set>
                                      <p:cBhvr>
                                        <p:cTn id="18" dur="1" fill="hold">
                                          <p:stCondLst>
                                            <p:cond delay="0"/>
                                          </p:stCondLst>
                                        </p:cTn>
                                        <p:tgtEl>
                                          <p:spTgt spid="510"/>
                                        </p:tgtEl>
                                        <p:attrNameLst>
                                          <p:attrName>style.visibility</p:attrName>
                                        </p:attrNameLst>
                                      </p:cBhvr>
                                      <p:to>
                                        <p:strVal val="visible"/>
                                      </p:to>
                                    </p:set>
                                    <p:animEffect transition="in" filter="fade">
                                      <p:cBhvr>
                                        <p:cTn id="19" dur="1000"/>
                                        <p:tgtEl>
                                          <p:spTgt spid="510"/>
                                        </p:tgtEl>
                                      </p:cBhvr>
                                    </p:animEffect>
                                  </p:childTnLst>
                                </p:cTn>
                              </p:par>
                            </p:childTnLst>
                          </p:cTn>
                        </p:par>
                        <p:par>
                          <p:cTn id="20" fill="hold">
                            <p:stCondLst>
                              <p:cond delay="1502"/>
                            </p:stCondLst>
                            <p:childTnLst>
                              <p:par>
                                <p:cTn id="21" presetID="1" presetClass="entr" presetSubtype="0" fill="hold" nodeType="after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47"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pic>
        <p:nvPicPr>
          <p:cNvPr id="525" name="Google Shape;525;p47"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26" name="Google Shape;526;p4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27" name="Google Shape;527;p47"/>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28" name="Google Shape;528;p47"/>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29" name="Google Shape;529;p47"/>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30" name="Google Shape;530;p47"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sp>
        <p:nvSpPr>
          <p:cNvPr id="531" name="Google Shape;531;p47"/>
          <p:cNvSpPr txBox="1"/>
          <p:nvPr/>
        </p:nvSpPr>
        <p:spPr>
          <a:xfrm>
            <a:off x="3468122" y="5486399"/>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532" name="Google Shape;532;p47"/>
          <p:cNvGrpSpPr/>
          <p:nvPr/>
        </p:nvGrpSpPr>
        <p:grpSpPr>
          <a:xfrm>
            <a:off x="3722638" y="6527798"/>
            <a:ext cx="764783" cy="764784"/>
            <a:chOff x="-1" y="-1"/>
            <a:chExt cx="764782" cy="764782"/>
          </a:xfrm>
        </p:grpSpPr>
        <p:sp>
          <p:nvSpPr>
            <p:cNvPr id="533" name="Google Shape;533;p47"/>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34" name="Google Shape;534;p47"/>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535" name="Google Shape;535;p4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66</a:t>
            </a:fld>
            <a:endParaRPr/>
          </a:p>
        </p:txBody>
      </p:sp>
      <p:sp>
        <p:nvSpPr>
          <p:cNvPr id="536" name="Google Shape;536;p47"/>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532"/>
                                        </p:tgtEl>
                                        <p:attrNameLst>
                                          <p:attrName>style.visibility</p:attrName>
                                        </p:attrNameLst>
                                      </p:cBhvr>
                                      <p:to>
                                        <p:strVal val="visible"/>
                                      </p:to>
                                    </p:set>
                                    <p:anim calcmode="lin" valueType="num">
                                      <p:cBhvr additive="base">
                                        <p:cTn id="9" dur="750"/>
                                        <p:tgtEl>
                                          <p:spTgt spid="532"/>
                                        </p:tgtEl>
                                        <p:attrNameLst>
                                          <p:attrName>ppt_w</p:attrName>
                                        </p:attrNameLst>
                                      </p:cBhvr>
                                      <p:tavLst>
                                        <p:tav tm="0">
                                          <p:val>
                                            <p:strVal val="0"/>
                                          </p:val>
                                        </p:tav>
                                        <p:tav tm="100000">
                                          <p:val>
                                            <p:strVal val="#ppt_w"/>
                                          </p:val>
                                        </p:tav>
                                      </p:tavLst>
                                    </p:anim>
                                    <p:anim calcmode="lin" valueType="num">
                                      <p:cBhvr additive="base">
                                        <p:cTn id="10" dur="750"/>
                                        <p:tgtEl>
                                          <p:spTgt spid="532"/>
                                        </p:tgtEl>
                                        <p:attrNameLst>
                                          <p:attrName>ppt_h</p:attrName>
                                        </p:attrNameLst>
                                      </p:cBhvr>
                                      <p:tavLst>
                                        <p:tav tm="0">
                                          <p:val>
                                            <p:strVal val="0"/>
                                          </p:val>
                                        </p:tav>
                                        <p:tav tm="100000">
                                          <p:val>
                                            <p:strVal val="#ppt_h"/>
                                          </p:val>
                                        </p:tav>
                                      </p:tavLst>
                                    </p:anim>
                                  </p:childTnLst>
                                </p:cTn>
                              </p:par>
                            </p:childTnLst>
                          </p:cTn>
                        </p:par>
                        <p:par>
                          <p:cTn id="11" fill="hold">
                            <p:stCondLst>
                              <p:cond delay="750"/>
                            </p:stCondLst>
                            <p:childTnLst>
                              <p:par>
                                <p:cTn id="12" presetID="10" presetClass="exit" presetSubtype="0" fill="hold" nodeType="afterEffect">
                                  <p:stCondLst>
                                    <p:cond delay="0"/>
                                  </p:stCondLst>
                                  <p:childTnLst>
                                    <p:animEffect transition="out" filter="fade">
                                      <p:cBhvr>
                                        <p:cTn id="13" dur="1000"/>
                                        <p:tgtEl>
                                          <p:spTgt spid="531"/>
                                        </p:tgtEl>
                                      </p:cBhvr>
                                    </p:animEffect>
                                    <p:set>
                                      <p:cBhvr>
                                        <p:cTn id="14" dur="1" fill="hold">
                                          <p:stCondLst>
                                            <p:cond delay="1000"/>
                                          </p:stCondLst>
                                        </p:cTn>
                                        <p:tgtEl>
                                          <p:spTgt spid="5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48"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542" name="Google Shape;542;p48"/>
          <p:cNvGrpSpPr/>
          <p:nvPr/>
        </p:nvGrpSpPr>
        <p:grpSpPr>
          <a:xfrm>
            <a:off x="3457161" y="6121398"/>
            <a:ext cx="1295737" cy="1572052"/>
            <a:chOff x="0" y="-1"/>
            <a:chExt cx="1295735" cy="1572050"/>
          </a:xfrm>
        </p:grpSpPr>
        <p:pic>
          <p:nvPicPr>
            <p:cNvPr id="543" name="Google Shape;543;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4" name="Google Shape;544;p48"/>
            <p:cNvGrpSpPr/>
            <p:nvPr/>
          </p:nvGrpSpPr>
          <p:grpSpPr>
            <a:xfrm>
              <a:off x="265476" y="403633"/>
              <a:ext cx="764783" cy="764783"/>
              <a:chOff x="-1" y="-1"/>
              <a:chExt cx="764782" cy="764782"/>
            </a:xfrm>
          </p:grpSpPr>
          <p:sp>
            <p:nvSpPr>
              <p:cNvPr id="545" name="Google Shape;545;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46" name="Google Shape;546;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547" name="Google Shape;547;p48"/>
          <p:cNvGrpSpPr/>
          <p:nvPr/>
        </p:nvGrpSpPr>
        <p:grpSpPr>
          <a:xfrm>
            <a:off x="3457161" y="6121398"/>
            <a:ext cx="1295737" cy="1572052"/>
            <a:chOff x="0" y="-1"/>
            <a:chExt cx="1295735" cy="1572050"/>
          </a:xfrm>
        </p:grpSpPr>
        <p:pic>
          <p:nvPicPr>
            <p:cNvPr id="548" name="Google Shape;548;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9" name="Google Shape;549;p48"/>
            <p:cNvGrpSpPr/>
            <p:nvPr/>
          </p:nvGrpSpPr>
          <p:grpSpPr>
            <a:xfrm>
              <a:off x="265476" y="403633"/>
              <a:ext cx="764783" cy="764783"/>
              <a:chOff x="-1" y="-1"/>
              <a:chExt cx="764782" cy="764782"/>
            </a:xfrm>
          </p:grpSpPr>
          <p:sp>
            <p:nvSpPr>
              <p:cNvPr id="550" name="Google Shape;550;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51" name="Google Shape;551;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52" name="Google Shape;552;p4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53" name="Google Shape;553;p48"/>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54" name="Google Shape;554;p48"/>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55" name="Google Shape;555;p48"/>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56" name="Google Shape;556;p48"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557" name="Google Shape;557;p48"/>
          <p:cNvSpPr txBox="1"/>
          <p:nvPr/>
        </p:nvSpPr>
        <p:spPr>
          <a:xfrm>
            <a:off x="3708152" y="5486399"/>
            <a:ext cx="79375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558" name="Google Shape;558;p4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67</a:t>
            </a:fld>
            <a:endParaRPr/>
          </a:p>
        </p:txBody>
      </p:sp>
      <p:sp>
        <p:nvSpPr>
          <p:cNvPr id="559" name="Google Shape;559;p48"/>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60" name="Google Shape;560;p48"/>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1000"/>
                                        <p:tgtEl>
                                          <p:spTgt spid="557"/>
                                        </p:tgtEl>
                                        <p:attrNameLst>
                                          <p:attrName>ppt_w</p:attrName>
                                        </p:attrNameLst>
                                      </p:cBhvr>
                                      <p:tavLst>
                                        <p:tav tm="0">
                                          <p:val>
                                            <p:strVal val="0"/>
                                          </p:val>
                                        </p:tav>
                                        <p:tav tm="100000">
                                          <p:val>
                                            <p:strVal val="#ppt_w"/>
                                          </p:val>
                                        </p:tav>
                                      </p:tavLst>
                                    </p:anim>
                                    <p:anim calcmode="lin" valueType="num">
                                      <p:cBhvr additive="base">
                                        <p:cTn id="8" dur="1000"/>
                                        <p:tgtEl>
                                          <p:spTgt spid="55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557"/>
                                        </p:tgtEl>
                                      </p:cBhvr>
                                    </p:animEffect>
                                    <p:set>
                                      <p:cBhvr>
                                        <p:cTn id="12" dur="1" fill="hold">
                                          <p:stCondLst>
                                            <p:cond delay="1000"/>
                                          </p:stCondLst>
                                        </p:cTn>
                                        <p:tgtEl>
                                          <p:spTgt spid="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49"/>
          <p:cNvGrpSpPr/>
          <p:nvPr/>
        </p:nvGrpSpPr>
        <p:grpSpPr>
          <a:xfrm>
            <a:off x="5854532" y="3111498"/>
            <a:ext cx="1295737" cy="1572052"/>
            <a:chOff x="0" y="-1"/>
            <a:chExt cx="1295735" cy="1572050"/>
          </a:xfrm>
        </p:grpSpPr>
        <p:pic>
          <p:nvPicPr>
            <p:cNvPr id="566" name="Google Shape;56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67" name="Google Shape;567;p49"/>
            <p:cNvGrpSpPr/>
            <p:nvPr/>
          </p:nvGrpSpPr>
          <p:grpSpPr>
            <a:xfrm>
              <a:off x="265476" y="403633"/>
              <a:ext cx="764783" cy="764783"/>
              <a:chOff x="-1" y="-1"/>
              <a:chExt cx="764782" cy="764782"/>
            </a:xfrm>
          </p:grpSpPr>
          <p:sp>
            <p:nvSpPr>
              <p:cNvPr id="568" name="Google Shape;56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69" name="Google Shape;56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70" name="Google Shape;570;p4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71" name="Google Shape;571;p49"/>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72" name="Google Shape;572;p49"/>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73" name="Google Shape;573;p49"/>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74" name="Google Shape;574;p49"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575" name="Google Shape;575;p49"/>
          <p:cNvGrpSpPr/>
          <p:nvPr/>
        </p:nvGrpSpPr>
        <p:grpSpPr>
          <a:xfrm>
            <a:off x="3457161" y="6121398"/>
            <a:ext cx="1295737" cy="1572052"/>
            <a:chOff x="0" y="-1"/>
            <a:chExt cx="1295735" cy="1572050"/>
          </a:xfrm>
        </p:grpSpPr>
        <p:pic>
          <p:nvPicPr>
            <p:cNvPr id="576" name="Google Shape;57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77" name="Google Shape;577;p49"/>
            <p:cNvGrpSpPr/>
            <p:nvPr/>
          </p:nvGrpSpPr>
          <p:grpSpPr>
            <a:xfrm>
              <a:off x="265476" y="403633"/>
              <a:ext cx="764783" cy="764783"/>
              <a:chOff x="-1" y="-1"/>
              <a:chExt cx="764782" cy="764782"/>
            </a:xfrm>
          </p:grpSpPr>
          <p:sp>
            <p:nvSpPr>
              <p:cNvPr id="578" name="Google Shape;57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79" name="Google Shape;57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0" name="Google Shape;580;p49"/>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581" name="Google Shape;581;p49"/>
          <p:cNvGrpSpPr/>
          <p:nvPr/>
        </p:nvGrpSpPr>
        <p:grpSpPr>
          <a:xfrm>
            <a:off x="5854532" y="3111498"/>
            <a:ext cx="1295737" cy="1572052"/>
            <a:chOff x="0" y="-1"/>
            <a:chExt cx="1295735" cy="1572050"/>
          </a:xfrm>
        </p:grpSpPr>
        <p:pic>
          <p:nvPicPr>
            <p:cNvPr id="582" name="Google Shape;582;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83" name="Google Shape;583;p49"/>
            <p:cNvGrpSpPr/>
            <p:nvPr/>
          </p:nvGrpSpPr>
          <p:grpSpPr>
            <a:xfrm>
              <a:off x="265476" y="403633"/>
              <a:ext cx="764783" cy="764783"/>
              <a:chOff x="-1" y="-1"/>
              <a:chExt cx="764782" cy="764782"/>
            </a:xfrm>
          </p:grpSpPr>
          <p:sp>
            <p:nvSpPr>
              <p:cNvPr id="584" name="Google Shape;584;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85" name="Google Shape;585;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6" name="Google Shape;586;p4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68</a:t>
            </a:fld>
            <a:endParaRPr/>
          </a:p>
        </p:txBody>
      </p:sp>
      <p:sp>
        <p:nvSpPr>
          <p:cNvPr id="587" name="Google Shape;587;p49"/>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
        <p:nvSpPr>
          <p:cNvPr id="588" name="Google Shape;588;p49"/>
          <p:cNvSpPr txBox="1"/>
          <p:nvPr/>
        </p:nvSpPr>
        <p:spPr>
          <a:xfrm>
            <a:off x="5759850" y="24045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89" name="Google Shape;589;p49"/>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1000"/>
                                        <p:tgtEl>
                                          <p:spTgt spid="580"/>
                                        </p:tgtEl>
                                        <p:attrNameLst>
                                          <p:attrName>ppt_w</p:attrName>
                                        </p:attrNameLst>
                                      </p:cBhvr>
                                      <p:tavLst>
                                        <p:tav tm="0">
                                          <p:val>
                                            <p:strVal val="0"/>
                                          </p:val>
                                        </p:tav>
                                        <p:tav tm="100000">
                                          <p:val>
                                            <p:strVal val="#ppt_w"/>
                                          </p:val>
                                        </p:tav>
                                      </p:tavLst>
                                    </p:anim>
                                    <p:anim calcmode="lin" valueType="num">
                                      <p:cBhvr additive="base">
                                        <p:cTn id="8" dur="1000"/>
                                        <p:tgtEl>
                                          <p:spTgt spid="5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50"/>
          <p:cNvGrpSpPr/>
          <p:nvPr/>
        </p:nvGrpSpPr>
        <p:grpSpPr>
          <a:xfrm>
            <a:off x="5854532" y="3111498"/>
            <a:ext cx="1295737" cy="1572052"/>
            <a:chOff x="0" y="-1"/>
            <a:chExt cx="1295735" cy="1572050"/>
          </a:xfrm>
        </p:grpSpPr>
        <p:pic>
          <p:nvPicPr>
            <p:cNvPr id="595" name="Google Shape;59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96" name="Google Shape;596;p50"/>
            <p:cNvGrpSpPr/>
            <p:nvPr/>
          </p:nvGrpSpPr>
          <p:grpSpPr>
            <a:xfrm>
              <a:off x="265476" y="403633"/>
              <a:ext cx="764783" cy="764783"/>
              <a:chOff x="-1" y="-1"/>
              <a:chExt cx="764782" cy="764782"/>
            </a:xfrm>
          </p:grpSpPr>
          <p:sp>
            <p:nvSpPr>
              <p:cNvPr id="597" name="Google Shape;59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98" name="Google Shape;59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99" name="Google Shape;599;p5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600" name="Google Shape;600;p50"/>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01" name="Google Shape;601;p50"/>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02" name="Google Shape;602;p50"/>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03" name="Google Shape;603;p50"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604" name="Google Shape;604;p50"/>
          <p:cNvGrpSpPr/>
          <p:nvPr/>
        </p:nvGrpSpPr>
        <p:grpSpPr>
          <a:xfrm>
            <a:off x="3457161" y="6121398"/>
            <a:ext cx="1295737" cy="1572052"/>
            <a:chOff x="0" y="-1"/>
            <a:chExt cx="1295735" cy="1572050"/>
          </a:xfrm>
        </p:grpSpPr>
        <p:pic>
          <p:nvPicPr>
            <p:cNvPr id="605" name="Google Shape;60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06" name="Google Shape;606;p50"/>
            <p:cNvGrpSpPr/>
            <p:nvPr/>
          </p:nvGrpSpPr>
          <p:grpSpPr>
            <a:xfrm>
              <a:off x="265476" y="403633"/>
              <a:ext cx="764783" cy="764783"/>
              <a:chOff x="-1" y="-1"/>
              <a:chExt cx="764782" cy="764782"/>
            </a:xfrm>
          </p:grpSpPr>
          <p:sp>
            <p:nvSpPr>
              <p:cNvPr id="607" name="Google Shape;60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08" name="Google Shape;60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09" name="Google Shape;609;p50"/>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610" name="Google Shape;610;p50"/>
          <p:cNvGrpSpPr/>
          <p:nvPr/>
        </p:nvGrpSpPr>
        <p:grpSpPr>
          <a:xfrm>
            <a:off x="5854532" y="3111498"/>
            <a:ext cx="1295737" cy="1572052"/>
            <a:chOff x="0" y="-1"/>
            <a:chExt cx="1295735" cy="1572050"/>
          </a:xfrm>
        </p:grpSpPr>
        <p:pic>
          <p:nvPicPr>
            <p:cNvPr id="611" name="Google Shape;611;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12" name="Google Shape;612;p50"/>
            <p:cNvGrpSpPr/>
            <p:nvPr/>
          </p:nvGrpSpPr>
          <p:grpSpPr>
            <a:xfrm>
              <a:off x="265476" y="403633"/>
              <a:ext cx="764783" cy="764783"/>
              <a:chOff x="-1" y="-1"/>
              <a:chExt cx="764782" cy="764782"/>
            </a:xfrm>
          </p:grpSpPr>
          <p:sp>
            <p:nvSpPr>
              <p:cNvPr id="613" name="Google Shape;613;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4" name="Google Shape;614;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15" name="Google Shape;615;p50"/>
          <p:cNvGrpSpPr/>
          <p:nvPr/>
        </p:nvGrpSpPr>
        <p:grpSpPr>
          <a:xfrm>
            <a:off x="8517379" y="6525031"/>
            <a:ext cx="764783" cy="764783"/>
            <a:chOff x="-1" y="-1"/>
            <a:chExt cx="764782" cy="764782"/>
          </a:xfrm>
        </p:grpSpPr>
        <p:sp>
          <p:nvSpPr>
            <p:cNvPr id="616" name="Google Shape;616;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7" name="Google Shape;617;p50"/>
            <p:cNvSpPr txBox="1"/>
            <p:nvPr/>
          </p:nvSpPr>
          <p:spPr>
            <a:xfrm>
              <a:off x="111998" y="122039"/>
              <a:ext cx="540784"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18" name="Google Shape;618;p5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69</a:t>
            </a:fld>
            <a:endParaRPr/>
          </a:p>
        </p:txBody>
      </p:sp>
      <p:sp>
        <p:nvSpPr>
          <p:cNvPr id="619" name="Google Shape;619;p50"/>
          <p:cNvSpPr txBox="1"/>
          <p:nvPr/>
        </p:nvSpPr>
        <p:spPr>
          <a:xfrm>
            <a:off x="10008625" y="666367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548A17-2747-663E-73FE-8E19840E7EEA}"/>
              </a:ext>
            </a:extLst>
          </p:cNvPr>
          <p:cNvSpPr>
            <a:spLocks noGrp="1"/>
          </p:cNvSpPr>
          <p:nvPr>
            <p:ph type="title"/>
          </p:nvPr>
        </p:nvSpPr>
        <p:spPr/>
        <p:txBody>
          <a:bodyPr/>
          <a:lstStyle/>
          <a:p>
            <a:r>
              <a:rPr lang="en-US" altLang="zh-TW" sz="8000" b="0" i="0" u="none" strike="noStrike" cap="none" dirty="0">
                <a:solidFill>
                  <a:srgbClr val="000000"/>
                </a:solidFill>
                <a:latin typeface="Helvetica Neue"/>
                <a:ea typeface="Helvetica Neue"/>
                <a:cs typeface="Helvetica Neue"/>
                <a:sym typeface="Helvetica Neue"/>
              </a:rPr>
              <a:t>Today’s exercise</a:t>
            </a:r>
            <a:endParaRPr lang="zh-TW" altLang="en-US" dirty="0"/>
          </a:p>
        </p:txBody>
      </p:sp>
      <p:sp>
        <p:nvSpPr>
          <p:cNvPr id="3" name="文字版面配置區 2">
            <a:extLst>
              <a:ext uri="{FF2B5EF4-FFF2-40B4-BE49-F238E27FC236}">
                <a16:creationId xmlns:a16="http://schemas.microsoft.com/office/drawing/2014/main" id="{9624D3D8-B2F9-5869-0481-321865E2D9ED}"/>
              </a:ext>
            </a:extLst>
          </p:cNvPr>
          <p:cNvSpPr>
            <a:spLocks noGrp="1"/>
          </p:cNvSpPr>
          <p:nvPr>
            <p:ph type="body" idx="1"/>
          </p:nvPr>
        </p:nvSpPr>
        <p:spPr/>
        <p:txBody>
          <a:bodyPr/>
          <a:lstStyle/>
          <a:p>
            <a:r>
              <a:rPr lang="en-US" altLang="zh-TW" sz="3600" b="0" i="0" u="none" strike="noStrike" cap="none" dirty="0">
                <a:solidFill>
                  <a:srgbClr val="000000"/>
                </a:solidFill>
                <a:latin typeface="Helvetica Neue"/>
                <a:ea typeface="Helvetica Neue"/>
                <a:cs typeface="Helvetica Neue"/>
                <a:sym typeface="Helvetica Neue"/>
              </a:rPr>
              <a:t>Install Git command line tool in your computer</a:t>
            </a:r>
          </a:p>
          <a:p>
            <a:pPr lvl="1"/>
            <a:r>
              <a:rPr lang="en-US" altLang="zh-TW" sz="3600" dirty="0">
                <a:solidFill>
                  <a:schemeClr val="dk1"/>
                </a:solidFill>
                <a:latin typeface="Helvetica Neue"/>
                <a:ea typeface="Helvetica Neue"/>
                <a:cs typeface="Helvetica Neue"/>
                <a:sym typeface="Helvetica Neue"/>
              </a:rPr>
              <a:t>Follow appendix “Git Command-line Tool Installation”.</a:t>
            </a:r>
            <a:endParaRPr lang="en-US" altLang="zh-TW" b="0" i="0" u="none" strike="noStrike" cap="none" dirty="0">
              <a:solidFill>
                <a:srgbClr val="000000"/>
              </a:solidFill>
              <a:latin typeface="Helvetica Neue"/>
              <a:ea typeface="Helvetica Neue"/>
              <a:cs typeface="Helvetica Neue"/>
              <a:sym typeface="Helvetica Neue"/>
            </a:endParaRPr>
          </a:p>
          <a:p>
            <a:r>
              <a:rPr lang="en-US" altLang="zh-TW" sz="3600" b="0" i="0" u="none" strike="noStrike" cap="none" dirty="0">
                <a:solidFill>
                  <a:srgbClr val="000000"/>
                </a:solidFill>
                <a:latin typeface="Helvetica Neue"/>
                <a:ea typeface="Helvetica Neue"/>
                <a:cs typeface="Helvetica Neue"/>
                <a:sym typeface="Helvetica Neue"/>
              </a:rPr>
              <a:t>Try to submit in GitLab.</a:t>
            </a:r>
          </a:p>
          <a:p>
            <a:r>
              <a:rPr lang="en-US" altLang="zh-TW" dirty="0"/>
              <a:t>Set up flutter environment (If we have time)</a:t>
            </a:r>
            <a:endParaRPr lang="zh-TW" altLang="en-US" dirty="0"/>
          </a:p>
        </p:txBody>
      </p:sp>
      <p:sp>
        <p:nvSpPr>
          <p:cNvPr id="4" name="投影片編號版面配置區 3">
            <a:extLst>
              <a:ext uri="{FF2B5EF4-FFF2-40B4-BE49-F238E27FC236}">
                <a16:creationId xmlns:a16="http://schemas.microsoft.com/office/drawing/2014/main" id="{92AEB4D4-FABF-DC2F-B3CF-E2893D812A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84587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1"/>
          <p:cNvSpPr txBox="1">
            <a:spLocks noGrp="1"/>
          </p:cNvSpPr>
          <p:nvPr>
            <p:ph type="title"/>
          </p:nvPr>
        </p:nvSpPr>
        <p:spPr>
          <a:xfrm>
            <a:off x="1051477" y="3241842"/>
            <a:ext cx="11130547" cy="3302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Something went wrong.</a:t>
            </a:r>
            <a:endParaRPr/>
          </a:p>
        </p:txBody>
      </p:sp>
      <p:sp>
        <p:nvSpPr>
          <p:cNvPr id="625" name="Google Shape;625;p5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269857ff8b4_1_72"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631" name="Google Shape;631;g269857ff8b4_1_72"/>
          <p:cNvGrpSpPr/>
          <p:nvPr/>
        </p:nvGrpSpPr>
        <p:grpSpPr>
          <a:xfrm>
            <a:off x="3457161" y="6121398"/>
            <a:ext cx="1295735" cy="1572050"/>
            <a:chOff x="0" y="-1"/>
            <a:chExt cx="1295735" cy="1572050"/>
          </a:xfrm>
        </p:grpSpPr>
        <p:pic>
          <p:nvPicPr>
            <p:cNvPr id="632" name="Google Shape;632;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3" name="Google Shape;633;g269857ff8b4_1_72"/>
            <p:cNvGrpSpPr/>
            <p:nvPr/>
          </p:nvGrpSpPr>
          <p:grpSpPr>
            <a:xfrm>
              <a:off x="265476" y="403633"/>
              <a:ext cx="764700" cy="764700"/>
              <a:chOff x="-1" y="-1"/>
              <a:chExt cx="764700" cy="764700"/>
            </a:xfrm>
          </p:grpSpPr>
          <p:sp>
            <p:nvSpPr>
              <p:cNvPr id="634" name="Google Shape;634;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35" name="Google Shape;635;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36" name="Google Shape;636;g269857ff8b4_1_72"/>
          <p:cNvGrpSpPr/>
          <p:nvPr/>
        </p:nvGrpSpPr>
        <p:grpSpPr>
          <a:xfrm>
            <a:off x="3457161" y="6121398"/>
            <a:ext cx="1295735" cy="1572050"/>
            <a:chOff x="0" y="-1"/>
            <a:chExt cx="1295735" cy="1572050"/>
          </a:xfrm>
        </p:grpSpPr>
        <p:pic>
          <p:nvPicPr>
            <p:cNvPr id="637" name="Google Shape;637;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8" name="Google Shape;638;g269857ff8b4_1_72"/>
            <p:cNvGrpSpPr/>
            <p:nvPr/>
          </p:nvGrpSpPr>
          <p:grpSpPr>
            <a:xfrm>
              <a:off x="265476" y="403633"/>
              <a:ext cx="764700" cy="764700"/>
              <a:chOff x="-1" y="-1"/>
              <a:chExt cx="764700" cy="764700"/>
            </a:xfrm>
          </p:grpSpPr>
          <p:sp>
            <p:nvSpPr>
              <p:cNvPr id="639" name="Google Shape;639;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40" name="Google Shape;640;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41" name="Google Shape;641;g269857ff8b4_1_72"/>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Authentication Failed</a:t>
            </a:r>
            <a:endParaRPr/>
          </a:p>
        </p:txBody>
      </p:sp>
      <p:sp>
        <p:nvSpPr>
          <p:cNvPr id="642" name="Google Shape;642;g269857ff8b4_1_72"/>
          <p:cNvSpPr txBox="1"/>
          <p:nvPr/>
        </p:nvSpPr>
        <p:spPr>
          <a:xfrm>
            <a:off x="3283506" y="7763526"/>
            <a:ext cx="16431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43" name="Google Shape;643;g269857ff8b4_1_72"/>
          <p:cNvSpPr txBox="1"/>
          <p:nvPr/>
        </p:nvSpPr>
        <p:spPr>
          <a:xfrm>
            <a:off x="8163527" y="7763526"/>
            <a:ext cx="14724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44" name="Google Shape;644;g269857ff8b4_1_72"/>
          <p:cNvSpPr txBox="1"/>
          <p:nvPr/>
        </p:nvSpPr>
        <p:spPr>
          <a:xfrm>
            <a:off x="5883102" y="4765408"/>
            <a:ext cx="12387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45" name="Google Shape;645;g269857ff8b4_1_72"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646" name="Google Shape;646;g269857ff8b4_1_72"/>
          <p:cNvSpPr txBox="1"/>
          <p:nvPr/>
        </p:nvSpPr>
        <p:spPr>
          <a:xfrm>
            <a:off x="3708152" y="5486399"/>
            <a:ext cx="7938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647" name="Google Shape;647;g269857ff8b4_1_72"/>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71</a:t>
            </a:fld>
            <a:endParaRPr/>
          </a:p>
        </p:txBody>
      </p:sp>
      <p:sp>
        <p:nvSpPr>
          <p:cNvPr id="648" name="Google Shape;648;g269857ff8b4_1_72"/>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649" name="Google Shape;649;g269857ff8b4_1_72"/>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
        <p:nvSpPr>
          <p:cNvPr id="650" name="Google Shape;650;g269857ff8b4_1_72"/>
          <p:cNvSpPr txBox="1"/>
          <p:nvPr/>
        </p:nvSpPr>
        <p:spPr>
          <a:xfrm>
            <a:off x="2285100" y="3608950"/>
            <a:ext cx="26415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Authentication Failed</a:t>
            </a:r>
            <a:endParaRPr sz="1400" b="0" i="0" u="none" strike="noStrike" cap="none">
              <a:solidFill>
                <a:srgbClr val="000000"/>
              </a:solidFill>
              <a:latin typeface="Arial"/>
              <a:ea typeface="Arial"/>
              <a:cs typeface="Arial"/>
              <a:sym typeface="Arial"/>
            </a:endParaRPr>
          </a:p>
        </p:txBody>
      </p:sp>
      <p:sp>
        <p:nvSpPr>
          <p:cNvPr id="651" name="Google Shape;651;g269857ff8b4_1_72"/>
          <p:cNvSpPr/>
          <p:nvPr/>
        </p:nvSpPr>
        <p:spPr>
          <a:xfrm>
            <a:off x="4381500" y="4305300"/>
            <a:ext cx="1019100" cy="952500"/>
          </a:xfrm>
          <a:prstGeom prst="mathMultiply">
            <a:avLst>
              <a:gd name="adj1" fmla="val 2352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46"/>
                                        </p:tgtEl>
                                        <p:attrNameLst>
                                          <p:attrName>style.visibility</p:attrName>
                                        </p:attrNameLst>
                                      </p:cBhvr>
                                      <p:to>
                                        <p:strVal val="visible"/>
                                      </p:to>
                                    </p:set>
                                    <p:anim calcmode="lin" valueType="num">
                                      <p:cBhvr additive="base">
                                        <p:cTn id="7" dur="1000"/>
                                        <p:tgtEl>
                                          <p:spTgt spid="646"/>
                                        </p:tgtEl>
                                        <p:attrNameLst>
                                          <p:attrName>ppt_w</p:attrName>
                                        </p:attrNameLst>
                                      </p:cBhvr>
                                      <p:tavLst>
                                        <p:tav tm="0">
                                          <p:val>
                                            <p:strVal val="0"/>
                                          </p:val>
                                        </p:tav>
                                        <p:tav tm="100000">
                                          <p:val>
                                            <p:strVal val="#ppt_w"/>
                                          </p:val>
                                        </p:tav>
                                      </p:tavLst>
                                    </p:anim>
                                    <p:anim calcmode="lin" valueType="num">
                                      <p:cBhvr additive="base">
                                        <p:cTn id="8" dur="1000"/>
                                        <p:tgtEl>
                                          <p:spTgt spid="646"/>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646"/>
                                        </p:tgtEl>
                                      </p:cBhvr>
                                    </p:animEffect>
                                    <p:set>
                                      <p:cBhvr>
                                        <p:cTn id="12" dur="1" fill="hold">
                                          <p:stCondLst>
                                            <p:cond delay="1000"/>
                                          </p:stCondLst>
                                        </p:cTn>
                                        <p:tgtEl>
                                          <p:spTgt spid="6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69857ff8b4_1_3"/>
          <p:cNvSpPr txBox="1">
            <a:spLocks noGrp="1"/>
          </p:cNvSpPr>
          <p:nvPr>
            <p:ph type="title"/>
          </p:nvPr>
        </p:nvSpPr>
        <p:spPr>
          <a:xfrm>
            <a:off x="1051477" y="3241842"/>
            <a:ext cx="111306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Why Authentication Failed?</a:t>
            </a:r>
            <a:endParaRPr/>
          </a:p>
        </p:txBody>
      </p:sp>
      <p:sp>
        <p:nvSpPr>
          <p:cNvPr id="657" name="Google Shape;657;g269857ff8b4_1_3"/>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 Workflow</a:t>
            </a:r>
            <a:endParaRPr/>
          </a:p>
        </p:txBody>
      </p:sp>
      <p:sp>
        <p:nvSpPr>
          <p:cNvPr id="663" name="Google Shape;663;p5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you tried to clone the code template from a server and want to </a:t>
            </a:r>
            <a:r>
              <a:rPr lang="en-US" sz="3600" b="0" i="0" u="none" strike="noStrike" cap="none">
                <a:solidFill>
                  <a:srgbClr val="FF2600"/>
                </a:solidFill>
                <a:latin typeface="Helvetica Neue"/>
                <a:ea typeface="Helvetica Neue"/>
                <a:cs typeface="Helvetica Neue"/>
                <a:sym typeface="Helvetica Neue"/>
              </a:rPr>
              <a:t>push</a:t>
            </a:r>
            <a:r>
              <a:rPr lang="en-US" sz="3600" b="0" i="0" u="none" strike="noStrike" cap="none">
                <a:solidFill>
                  <a:srgbClr val="000000"/>
                </a:solidFill>
                <a:latin typeface="Helvetica Neue"/>
                <a:ea typeface="Helvetica Neue"/>
                <a:cs typeface="Helvetica Neue"/>
                <a:sym typeface="Helvetica Neue"/>
              </a:rPr>
              <a:t> the modified file.</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You will get authentication failed.</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It’s because it was a </a:t>
            </a:r>
            <a:r>
              <a:rPr lang="en-US" sz="3600" b="0" i="0" u="none" strike="noStrike" cap="none">
                <a:solidFill>
                  <a:srgbClr val="FF2600"/>
                </a:solidFill>
                <a:latin typeface="Helvetica Neue"/>
                <a:ea typeface="Helvetica Neue"/>
                <a:cs typeface="Helvetica Neue"/>
                <a:sym typeface="Helvetica Neue"/>
              </a:rPr>
              <a:t>project of others</a:t>
            </a:r>
            <a:r>
              <a:rPr lang="en-US" sz="3600" b="0" i="0" u="none" strike="noStrike" cap="none">
                <a:solidFill>
                  <a:srgbClr val="000000"/>
                </a:solidFill>
                <a:latin typeface="Helvetica Neue"/>
                <a:ea typeface="Helvetica Neue"/>
                <a:cs typeface="Helvetica Neue"/>
                <a:sym typeface="Helvetica Neue"/>
              </a:rPr>
              <a:t>, which means you are not able to save the changes back to the server.</a:t>
            </a:r>
            <a:endParaRPr/>
          </a:p>
          <a:p>
            <a:pPr marL="444500" lvl="0" indent="-444500" algn="l" rtl="0">
              <a:lnSpc>
                <a:spcPct val="100000"/>
              </a:lnSpc>
              <a:spcBef>
                <a:spcPts val="18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 how can I copy a project from others on a open source platform like Github?</a:t>
            </a:r>
            <a:endParaRPr/>
          </a:p>
        </p:txBody>
      </p:sp>
      <p:sp>
        <p:nvSpPr>
          <p:cNvPr id="664" name="Google Shape;664;p5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53" descr="fork_PNG3068.png"/>
          <p:cNvPicPr preferRelativeResize="0"/>
          <p:nvPr/>
        </p:nvPicPr>
        <p:blipFill rotWithShape="1">
          <a:blip r:embed="rId3">
            <a:alphaModFix/>
          </a:blip>
          <a:srcRect/>
          <a:stretch/>
        </p:blipFill>
        <p:spPr>
          <a:xfrm>
            <a:off x="650240" y="0"/>
            <a:ext cx="11704320" cy="9753600"/>
          </a:xfrm>
          <a:prstGeom prst="rect">
            <a:avLst/>
          </a:prstGeom>
          <a:noFill/>
          <a:ln>
            <a:noFill/>
          </a:ln>
        </p:spPr>
      </p:pic>
      <p:grpSp>
        <p:nvGrpSpPr>
          <p:cNvPr id="670" name="Google Shape;670;p53"/>
          <p:cNvGrpSpPr/>
          <p:nvPr/>
        </p:nvGrpSpPr>
        <p:grpSpPr>
          <a:xfrm>
            <a:off x="2690811" y="3397250"/>
            <a:ext cx="3914776" cy="2959101"/>
            <a:chOff x="0" y="0"/>
            <a:chExt cx="3914775" cy="2959100"/>
          </a:xfrm>
        </p:grpSpPr>
        <p:sp>
          <p:nvSpPr>
            <p:cNvPr id="671" name="Google Shape;671;p53"/>
            <p:cNvSpPr txBox="1"/>
            <p:nvPr/>
          </p:nvSpPr>
          <p:spPr>
            <a:xfrm>
              <a:off x="0" y="253999"/>
              <a:ext cx="3914775" cy="2705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5000"/>
                <a:buFont typeface="Avenir"/>
                <a:buNone/>
              </a:pPr>
              <a:r>
                <a:rPr lang="en-US" sz="15000" b="0" i="0" u="none" strike="noStrike" cap="none">
                  <a:solidFill>
                    <a:srgbClr val="000000"/>
                  </a:solidFill>
                  <a:latin typeface="Avenir"/>
                  <a:ea typeface="Avenir"/>
                  <a:cs typeface="Avenir"/>
                  <a:sym typeface="Avenir"/>
                </a:rPr>
                <a:t>Fork</a:t>
              </a:r>
              <a:endParaRPr sz="1400" b="0" i="0" u="none" strike="noStrike" cap="none">
                <a:solidFill>
                  <a:srgbClr val="000000"/>
                </a:solidFill>
                <a:latin typeface="Arial"/>
                <a:ea typeface="Arial"/>
                <a:cs typeface="Arial"/>
                <a:sym typeface="Arial"/>
              </a:endParaRPr>
            </a:p>
          </p:txBody>
        </p:sp>
        <p:sp>
          <p:nvSpPr>
            <p:cNvPr id="672" name="Google Shape;672;p53"/>
            <p:cNvSpPr txBox="1"/>
            <p:nvPr/>
          </p:nvSpPr>
          <p:spPr>
            <a:xfrm>
              <a:off x="146519" y="0"/>
              <a:ext cx="2453336"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Introducing</a:t>
              </a:r>
              <a:endParaRPr sz="1400" b="0" i="0" u="none" strike="noStrike" cap="none">
                <a:solidFill>
                  <a:srgbClr val="000000"/>
                </a:solidFill>
                <a:latin typeface="Arial"/>
                <a:ea typeface="Arial"/>
                <a:cs typeface="Arial"/>
                <a:sym typeface="Arial"/>
              </a:endParaRPr>
            </a:p>
          </p:txBody>
        </p:sp>
      </p:grpSp>
      <p:sp>
        <p:nvSpPr>
          <p:cNvPr id="673" name="Google Shape;673;p5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69"/>
                                        </p:tgtEl>
                                        <p:attrNameLst>
                                          <p:attrName>style.visibility</p:attrName>
                                        </p:attrNameLst>
                                      </p:cBhvr>
                                      <p:to>
                                        <p:strVal val="visible"/>
                                      </p:to>
                                    </p:set>
                                    <p:anim calcmode="lin" valueType="num">
                                      <p:cBhvr additive="base">
                                        <p:cTn id="7" dur="1000"/>
                                        <p:tgtEl>
                                          <p:spTgt spid="6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54"/>
          <p:cNvGrpSpPr/>
          <p:nvPr/>
        </p:nvGrpSpPr>
        <p:grpSpPr>
          <a:xfrm>
            <a:off x="3216749" y="5365750"/>
            <a:ext cx="990605" cy="990600"/>
            <a:chOff x="-1" y="0"/>
            <a:chExt cx="990604" cy="990600"/>
          </a:xfrm>
        </p:grpSpPr>
        <p:sp>
          <p:nvSpPr>
            <p:cNvPr id="679" name="Google Shape;679;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0" name="Google Shape;680;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681" name="Google Shape;681;p54"/>
          <p:cNvGrpSpPr/>
          <p:nvPr/>
        </p:nvGrpSpPr>
        <p:grpSpPr>
          <a:xfrm>
            <a:off x="854550" y="2597150"/>
            <a:ext cx="990605" cy="990600"/>
            <a:chOff x="-1" y="0"/>
            <a:chExt cx="990604" cy="990600"/>
          </a:xfrm>
        </p:grpSpPr>
        <p:sp>
          <p:nvSpPr>
            <p:cNvPr id="682" name="Google Shape;682;p54"/>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3" name="Google Shape;683;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84" name="Google Shape;684;p54"/>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5" name="Google Shape;685;p54"/>
          <p:cNvGrpSpPr/>
          <p:nvPr/>
        </p:nvGrpSpPr>
        <p:grpSpPr>
          <a:xfrm>
            <a:off x="5578949" y="5365750"/>
            <a:ext cx="990605" cy="990600"/>
            <a:chOff x="-1" y="0"/>
            <a:chExt cx="990604" cy="990600"/>
          </a:xfrm>
        </p:grpSpPr>
        <p:sp>
          <p:nvSpPr>
            <p:cNvPr id="686" name="Google Shape;686;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7" name="Google Shape;687;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688" name="Google Shape;688;p54"/>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9" name="Google Shape;689;p54"/>
          <p:cNvGrpSpPr/>
          <p:nvPr/>
        </p:nvGrpSpPr>
        <p:grpSpPr>
          <a:xfrm>
            <a:off x="7941149" y="5365750"/>
            <a:ext cx="990605" cy="990600"/>
            <a:chOff x="-1" y="0"/>
            <a:chExt cx="990604" cy="990600"/>
          </a:xfrm>
        </p:grpSpPr>
        <p:sp>
          <p:nvSpPr>
            <p:cNvPr id="690" name="Google Shape;690;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1" name="Google Shape;691;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2" name="Google Shape;692;p54"/>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693" name="Google Shape;693;p54"/>
          <p:cNvSpPr txBox="1"/>
          <p:nvPr/>
        </p:nvSpPr>
        <p:spPr>
          <a:xfrm>
            <a:off x="2446336" y="6623050"/>
            <a:ext cx="253142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a:t>
            </a:r>
            <a:endParaRPr sz="1400" b="0" i="0" u="none" strike="noStrike" cap="none">
              <a:solidFill>
                <a:srgbClr val="000000"/>
              </a:solidFill>
              <a:latin typeface="Arial"/>
              <a:ea typeface="Arial"/>
              <a:cs typeface="Arial"/>
              <a:sym typeface="Arial"/>
            </a:endParaRPr>
          </a:p>
        </p:txBody>
      </p:sp>
      <p:sp>
        <p:nvSpPr>
          <p:cNvPr id="694" name="Google Shape;694;p54"/>
          <p:cNvSpPr txBox="1"/>
          <p:nvPr/>
        </p:nvSpPr>
        <p:spPr>
          <a:xfrm>
            <a:off x="5437345"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sp>
        <p:nvSpPr>
          <p:cNvPr id="695" name="Google Shape;695;p54"/>
          <p:cNvSpPr txBox="1"/>
          <p:nvPr/>
        </p:nvSpPr>
        <p:spPr>
          <a:xfrm>
            <a:off x="7799544"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696" name="Google Shape;696;p54"/>
          <p:cNvGrpSpPr/>
          <p:nvPr/>
        </p:nvGrpSpPr>
        <p:grpSpPr>
          <a:xfrm>
            <a:off x="7941149" y="2597150"/>
            <a:ext cx="990605" cy="990600"/>
            <a:chOff x="-1" y="0"/>
            <a:chExt cx="990604" cy="990600"/>
          </a:xfrm>
        </p:grpSpPr>
        <p:sp>
          <p:nvSpPr>
            <p:cNvPr id="697" name="Google Shape;697;p54"/>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8" name="Google Shape;698;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9" name="Google Shape;699;p54"/>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00" name="Google Shape;700;p54"/>
          <p:cNvSpPr txBox="1"/>
          <p:nvPr/>
        </p:nvSpPr>
        <p:spPr>
          <a:xfrm>
            <a:off x="8659652" y="4216399"/>
            <a:ext cx="3490596"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Open a Merge Request</a:t>
            </a:r>
            <a:endParaRPr sz="1400" b="0" i="0" u="none" strike="noStrike" cap="none">
              <a:solidFill>
                <a:srgbClr val="000000"/>
              </a:solidFill>
              <a:latin typeface="Arial"/>
              <a:ea typeface="Arial"/>
              <a:cs typeface="Arial"/>
              <a:sym typeface="Arial"/>
            </a:endParaRPr>
          </a:p>
        </p:txBody>
      </p:sp>
      <p:sp>
        <p:nvSpPr>
          <p:cNvPr id="701" name="Google Shape;701;p54"/>
          <p:cNvSpPr txBox="1"/>
          <p:nvPr/>
        </p:nvSpPr>
        <p:spPr>
          <a:xfrm>
            <a:off x="527786" y="1854199"/>
            <a:ext cx="261472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600"/>
              <a:buFont typeface="Arial"/>
              <a:buNone/>
            </a:pPr>
            <a:r>
              <a:rPr lang="en-US" sz="3600" b="0" i="0" u="none" strike="noStrike" cap="none">
                <a:solidFill>
                  <a:schemeClr val="accent5"/>
                </a:solidFill>
                <a:latin typeface="Arial"/>
                <a:ea typeface="Arial"/>
                <a:cs typeface="Arial"/>
                <a:sym typeface="Arial"/>
              </a:rPr>
              <a:t>Original Project</a:t>
            </a:r>
            <a:endParaRPr sz="1400" b="0" i="0" u="none" strike="noStrike" cap="none">
              <a:solidFill>
                <a:srgbClr val="000000"/>
              </a:solidFill>
              <a:latin typeface="Arial"/>
              <a:ea typeface="Arial"/>
              <a:cs typeface="Arial"/>
              <a:sym typeface="Arial"/>
            </a:endParaRPr>
          </a:p>
        </p:txBody>
      </p:sp>
      <p:sp>
        <p:nvSpPr>
          <p:cNvPr id="702" name="Google Shape;702;p54"/>
          <p:cNvSpPr txBox="1"/>
          <p:nvPr/>
        </p:nvSpPr>
        <p:spPr>
          <a:xfrm>
            <a:off x="2930982" y="4565648"/>
            <a:ext cx="2456400" cy="622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b="0" i="0" u="none" strike="noStrike" cap="none">
                <a:solidFill>
                  <a:schemeClr val="accent2"/>
                </a:solidFill>
                <a:latin typeface="Arial"/>
                <a:ea typeface="Arial"/>
                <a:cs typeface="Arial"/>
                <a:sym typeface="Arial"/>
              </a:rPr>
              <a:t>Forked Project</a:t>
            </a:r>
            <a:endParaRPr sz="1400" b="0" i="0" u="none" strike="noStrike" cap="none">
              <a:solidFill>
                <a:srgbClr val="000000"/>
              </a:solidFill>
              <a:latin typeface="Arial"/>
              <a:ea typeface="Arial"/>
              <a:cs typeface="Arial"/>
              <a:sym typeface="Arial"/>
            </a:endParaRPr>
          </a:p>
        </p:txBody>
      </p:sp>
      <p:sp>
        <p:nvSpPr>
          <p:cNvPr id="703" name="Google Shape;703;p5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75</a:t>
            </a:fld>
            <a:endParaRPr/>
          </a:p>
        </p:txBody>
      </p:sp>
      <p:sp>
        <p:nvSpPr>
          <p:cNvPr id="704" name="Google Shape;704;p54"/>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05" name="Google Shape;705;p54"/>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55"/>
          <p:cNvGrpSpPr/>
          <p:nvPr/>
        </p:nvGrpSpPr>
        <p:grpSpPr>
          <a:xfrm>
            <a:off x="3216749" y="5365750"/>
            <a:ext cx="990605" cy="990600"/>
            <a:chOff x="-1" y="0"/>
            <a:chExt cx="990604" cy="990600"/>
          </a:xfrm>
        </p:grpSpPr>
        <p:sp>
          <p:nvSpPr>
            <p:cNvPr id="711" name="Google Shape;711;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2" name="Google Shape;712;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13" name="Google Shape;713;p55"/>
          <p:cNvGrpSpPr/>
          <p:nvPr/>
        </p:nvGrpSpPr>
        <p:grpSpPr>
          <a:xfrm>
            <a:off x="854550" y="2597150"/>
            <a:ext cx="990605" cy="990600"/>
            <a:chOff x="-1" y="0"/>
            <a:chExt cx="990604" cy="990600"/>
          </a:xfrm>
        </p:grpSpPr>
        <p:sp>
          <p:nvSpPr>
            <p:cNvPr id="714" name="Google Shape;714;p55"/>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5" name="Google Shape;715;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16" name="Google Shape;716;p55"/>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17" name="Google Shape;717;p55"/>
          <p:cNvGrpSpPr/>
          <p:nvPr/>
        </p:nvGrpSpPr>
        <p:grpSpPr>
          <a:xfrm>
            <a:off x="5578949" y="5365750"/>
            <a:ext cx="990605" cy="990600"/>
            <a:chOff x="-1" y="0"/>
            <a:chExt cx="990604" cy="990600"/>
          </a:xfrm>
        </p:grpSpPr>
        <p:sp>
          <p:nvSpPr>
            <p:cNvPr id="718" name="Google Shape;718;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9" name="Google Shape;719;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20" name="Google Shape;720;p55"/>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1" name="Google Shape;721;p55"/>
          <p:cNvGrpSpPr/>
          <p:nvPr/>
        </p:nvGrpSpPr>
        <p:grpSpPr>
          <a:xfrm>
            <a:off x="7941149" y="5365750"/>
            <a:ext cx="990605" cy="990600"/>
            <a:chOff x="-1" y="0"/>
            <a:chExt cx="990604" cy="990600"/>
          </a:xfrm>
        </p:grpSpPr>
        <p:sp>
          <p:nvSpPr>
            <p:cNvPr id="722" name="Google Shape;722;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3" name="Google Shape;723;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4" name="Google Shape;724;p55"/>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5" name="Google Shape;725;p55"/>
          <p:cNvGrpSpPr/>
          <p:nvPr/>
        </p:nvGrpSpPr>
        <p:grpSpPr>
          <a:xfrm>
            <a:off x="7941149" y="2597150"/>
            <a:ext cx="990605" cy="990600"/>
            <a:chOff x="-1" y="0"/>
            <a:chExt cx="990604" cy="990600"/>
          </a:xfrm>
        </p:grpSpPr>
        <p:sp>
          <p:nvSpPr>
            <p:cNvPr id="726" name="Google Shape;726;p55"/>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7" name="Google Shape;727;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8" name="Google Shape;728;p55"/>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9" name="Google Shape;729;p55"/>
          <p:cNvGrpSpPr/>
          <p:nvPr/>
        </p:nvGrpSpPr>
        <p:grpSpPr>
          <a:xfrm>
            <a:off x="8224933" y="2178050"/>
            <a:ext cx="2219325" cy="736602"/>
            <a:chOff x="-1" y="0"/>
            <a:chExt cx="2219324" cy="736601"/>
          </a:xfrm>
        </p:grpSpPr>
        <p:sp>
          <p:nvSpPr>
            <p:cNvPr id="730" name="Google Shape;730;p55"/>
            <p:cNvSpPr txBox="1"/>
            <p:nvPr/>
          </p:nvSpPr>
          <p:spPr>
            <a:xfrm>
              <a:off x="-1" y="0"/>
              <a:ext cx="651632"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1" name="Google Shape;731;p55"/>
            <p:cNvSpPr txBox="1"/>
            <p:nvPr/>
          </p:nvSpPr>
          <p:spPr>
            <a:xfrm>
              <a:off x="743709" y="57149"/>
              <a:ext cx="1475614"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Avenir"/>
                <a:buNone/>
              </a:pPr>
              <a:r>
                <a:rPr lang="en-US" sz="3000" b="0" i="0" u="none" strike="noStrike" cap="none">
                  <a:solidFill>
                    <a:schemeClr val="accent2"/>
                  </a:solidFill>
                  <a:latin typeface="Avenir"/>
                  <a:ea typeface="Avenir"/>
                  <a:cs typeface="Avenir"/>
                  <a:sym typeface="Avenir"/>
                </a:rPr>
                <a:t>Accept</a:t>
              </a:r>
              <a:endParaRPr sz="1400" b="0" i="0" u="none" strike="noStrike" cap="none">
                <a:solidFill>
                  <a:srgbClr val="000000"/>
                </a:solidFill>
                <a:latin typeface="Arial"/>
                <a:ea typeface="Arial"/>
                <a:cs typeface="Arial"/>
                <a:sym typeface="Arial"/>
              </a:endParaRPr>
            </a:p>
          </p:txBody>
        </p:sp>
      </p:grpSp>
      <p:sp>
        <p:nvSpPr>
          <p:cNvPr id="732" name="Google Shape;732;p5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76</a:t>
            </a:fld>
            <a:endParaRPr/>
          </a:p>
        </p:txBody>
      </p:sp>
      <p:sp>
        <p:nvSpPr>
          <p:cNvPr id="733" name="Google Shape;733;p55"/>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34" name="Google Shape;734;p55"/>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56"/>
          <p:cNvGrpSpPr/>
          <p:nvPr/>
        </p:nvGrpSpPr>
        <p:grpSpPr>
          <a:xfrm>
            <a:off x="3216749" y="5365750"/>
            <a:ext cx="990605" cy="990600"/>
            <a:chOff x="-1" y="0"/>
            <a:chExt cx="990604" cy="990600"/>
          </a:xfrm>
        </p:grpSpPr>
        <p:sp>
          <p:nvSpPr>
            <p:cNvPr id="740" name="Google Shape;740;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1" name="Google Shape;741;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42" name="Google Shape;742;p56"/>
          <p:cNvGrpSpPr/>
          <p:nvPr/>
        </p:nvGrpSpPr>
        <p:grpSpPr>
          <a:xfrm>
            <a:off x="854550" y="2597150"/>
            <a:ext cx="990605" cy="990600"/>
            <a:chOff x="-1" y="0"/>
            <a:chExt cx="990604" cy="990600"/>
          </a:xfrm>
        </p:grpSpPr>
        <p:sp>
          <p:nvSpPr>
            <p:cNvPr id="743" name="Google Shape;743;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4" name="Google Shape;744;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45" name="Google Shape;745;p56"/>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46" name="Google Shape;746;p56"/>
          <p:cNvGrpSpPr/>
          <p:nvPr/>
        </p:nvGrpSpPr>
        <p:grpSpPr>
          <a:xfrm>
            <a:off x="5578949" y="5365750"/>
            <a:ext cx="990605" cy="990600"/>
            <a:chOff x="-1" y="0"/>
            <a:chExt cx="990604" cy="990600"/>
          </a:xfrm>
        </p:grpSpPr>
        <p:sp>
          <p:nvSpPr>
            <p:cNvPr id="747" name="Google Shape;747;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8" name="Google Shape;748;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49" name="Google Shape;749;p56"/>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0" name="Google Shape;750;p56"/>
          <p:cNvGrpSpPr/>
          <p:nvPr/>
        </p:nvGrpSpPr>
        <p:grpSpPr>
          <a:xfrm>
            <a:off x="7941149" y="5365750"/>
            <a:ext cx="990605" cy="990600"/>
            <a:chOff x="-1" y="0"/>
            <a:chExt cx="990604" cy="990600"/>
          </a:xfrm>
        </p:grpSpPr>
        <p:sp>
          <p:nvSpPr>
            <p:cNvPr id="751" name="Google Shape;751;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2" name="Google Shape;752;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3" name="Google Shape;753;p56"/>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4" name="Google Shape;754;p56"/>
          <p:cNvGrpSpPr/>
          <p:nvPr/>
        </p:nvGrpSpPr>
        <p:grpSpPr>
          <a:xfrm>
            <a:off x="7941149" y="2597150"/>
            <a:ext cx="990605" cy="990600"/>
            <a:chOff x="-1" y="0"/>
            <a:chExt cx="990604" cy="990600"/>
          </a:xfrm>
        </p:grpSpPr>
        <p:sp>
          <p:nvSpPr>
            <p:cNvPr id="755" name="Google Shape;755;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6" name="Google Shape;756;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7" name="Google Shape;757;p56"/>
          <p:cNvSpPr/>
          <p:nvPr/>
        </p:nvSpPr>
        <p:spPr>
          <a:xfrm>
            <a:off x="8436451" y="3586856"/>
            <a:ext cx="1" cy="1778895"/>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8" name="Google Shape;758;p56"/>
          <p:cNvSpPr/>
          <p:nvPr/>
        </p:nvSpPr>
        <p:spPr>
          <a:xfrm>
            <a:off x="1844965" y="3092450"/>
            <a:ext cx="6096372" cy="1"/>
          </a:xfrm>
          <a:custGeom>
            <a:avLst/>
            <a:gdLst/>
            <a:ahLst/>
            <a:cxnLst/>
            <a:rect l="l" t="t" r="r" b="b"/>
            <a:pathLst>
              <a:path w="21600" h="16200" extrusionOk="0">
                <a:moveTo>
                  <a:pt x="21600" y="0"/>
                </a:moveTo>
                <a:cubicBezTo>
                  <a:pt x="14400" y="21600"/>
                  <a:pt x="7200" y="2160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9" name="Google Shape;759;p5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77</a:t>
            </a:fld>
            <a:endParaRPr/>
          </a:p>
        </p:txBody>
      </p:sp>
      <p:sp>
        <p:nvSpPr>
          <p:cNvPr id="760" name="Google Shape;760;p56"/>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61" name="Google Shape;761;p56"/>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66" name="Google Shape;766;p57"/>
          <p:cNvGrpSpPr/>
          <p:nvPr/>
        </p:nvGrpSpPr>
        <p:grpSpPr>
          <a:xfrm>
            <a:off x="3165949" y="7150100"/>
            <a:ext cx="990605" cy="990600"/>
            <a:chOff x="-1" y="0"/>
            <a:chExt cx="990604" cy="990600"/>
          </a:xfrm>
        </p:grpSpPr>
        <p:sp>
          <p:nvSpPr>
            <p:cNvPr id="767" name="Google Shape;767;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68" name="Google Shape;768;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69" name="Google Shape;769;p57"/>
          <p:cNvGrpSpPr/>
          <p:nvPr/>
        </p:nvGrpSpPr>
        <p:grpSpPr>
          <a:xfrm>
            <a:off x="803749" y="4381500"/>
            <a:ext cx="990606" cy="990600"/>
            <a:chOff x="-1" y="0"/>
            <a:chExt cx="990604" cy="990600"/>
          </a:xfrm>
        </p:grpSpPr>
        <p:sp>
          <p:nvSpPr>
            <p:cNvPr id="770" name="Google Shape;770;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1" name="Google Shape;771;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72" name="Google Shape;772;p57"/>
          <p:cNvSpPr/>
          <p:nvPr/>
        </p:nvSpPr>
        <p:spPr>
          <a:xfrm>
            <a:off x="1619875" y="525281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3" name="Google Shape;773;p57"/>
          <p:cNvGrpSpPr/>
          <p:nvPr/>
        </p:nvGrpSpPr>
        <p:grpSpPr>
          <a:xfrm>
            <a:off x="5528149" y="7150100"/>
            <a:ext cx="990605" cy="990600"/>
            <a:chOff x="-1" y="0"/>
            <a:chExt cx="990604" cy="990600"/>
          </a:xfrm>
        </p:grpSpPr>
        <p:sp>
          <p:nvSpPr>
            <p:cNvPr id="774" name="Google Shape;774;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5" name="Google Shape;775;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76" name="Google Shape;776;p57"/>
          <p:cNvSpPr/>
          <p:nvPr/>
        </p:nvSpPr>
        <p:spPr>
          <a:xfrm>
            <a:off x="4156364" y="764540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7" name="Google Shape;777;p57"/>
          <p:cNvGrpSpPr/>
          <p:nvPr/>
        </p:nvGrpSpPr>
        <p:grpSpPr>
          <a:xfrm>
            <a:off x="7890349" y="7150100"/>
            <a:ext cx="990605" cy="990600"/>
            <a:chOff x="-1" y="0"/>
            <a:chExt cx="990604" cy="990600"/>
          </a:xfrm>
        </p:grpSpPr>
        <p:sp>
          <p:nvSpPr>
            <p:cNvPr id="778" name="Google Shape;77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9" name="Google Shape;77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0" name="Google Shape;780;p57"/>
          <p:cNvSpPr/>
          <p:nvPr/>
        </p:nvSpPr>
        <p:spPr>
          <a:xfrm>
            <a:off x="6518564" y="7645399"/>
            <a:ext cx="1371973" cy="1"/>
          </a:xfrm>
          <a:custGeom>
            <a:avLst/>
            <a:gdLst/>
            <a:ahLst/>
            <a:cxnLst/>
            <a:rect l="l" t="t" r="r" b="b"/>
            <a:pathLst>
              <a:path w="21600" h="21600" extrusionOk="0">
                <a:moveTo>
                  <a:pt x="21600" y="0"/>
                </a:moveTo>
                <a:cubicBezTo>
                  <a:pt x="14400" y="0"/>
                  <a:pt x="7200" y="0"/>
                  <a:pt x="0" y="2160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1" name="Google Shape;781;p57"/>
          <p:cNvGrpSpPr/>
          <p:nvPr/>
        </p:nvGrpSpPr>
        <p:grpSpPr>
          <a:xfrm>
            <a:off x="7890349" y="4381500"/>
            <a:ext cx="990605" cy="990600"/>
            <a:chOff x="-1" y="0"/>
            <a:chExt cx="990604" cy="990600"/>
          </a:xfrm>
        </p:grpSpPr>
        <p:sp>
          <p:nvSpPr>
            <p:cNvPr id="782" name="Google Shape;782;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3" name="Google Shape;783;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4" name="Google Shape;784;p57"/>
          <p:cNvSpPr/>
          <p:nvPr/>
        </p:nvSpPr>
        <p:spPr>
          <a:xfrm>
            <a:off x="8385651" y="5371206"/>
            <a:ext cx="1" cy="1778895"/>
          </a:xfrm>
          <a:custGeom>
            <a:avLst/>
            <a:gdLst/>
            <a:ahLst/>
            <a:cxnLst/>
            <a:rect l="l" t="t" r="r" b="b"/>
            <a:pathLst>
              <a:path w="21600" h="21600" extrusionOk="0">
                <a:moveTo>
                  <a:pt x="21600" y="21600"/>
                </a:moveTo>
                <a:cubicBezTo>
                  <a:pt x="0" y="14400"/>
                  <a:pt x="0" y="7200"/>
                  <a:pt x="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5" name="Google Shape;785;p57"/>
          <p:cNvSpPr/>
          <p:nvPr/>
        </p:nvSpPr>
        <p:spPr>
          <a:xfrm>
            <a:off x="1794165" y="4876800"/>
            <a:ext cx="6096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6" name="Google Shape;786;p57"/>
          <p:cNvSpPr/>
          <p:nvPr/>
        </p:nvSpPr>
        <p:spPr>
          <a:xfrm>
            <a:off x="8725126" y="2467450"/>
            <a:ext cx="1937250" cy="2050100"/>
          </a:xfrm>
          <a:custGeom>
            <a:avLst/>
            <a:gdLst/>
            <a:ahLst/>
            <a:cxnLst/>
            <a:rect l="l" t="t" r="r" b="b"/>
            <a:pathLst>
              <a:path w="21600" h="21600" extrusionOk="0">
                <a:moveTo>
                  <a:pt x="21600" y="0"/>
                </a:moveTo>
                <a:lnTo>
                  <a:pt x="0" y="2160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7" name="Google Shape;787;p57"/>
          <p:cNvGrpSpPr/>
          <p:nvPr/>
        </p:nvGrpSpPr>
        <p:grpSpPr>
          <a:xfrm>
            <a:off x="10506549" y="1612900"/>
            <a:ext cx="990605" cy="990600"/>
            <a:chOff x="-1" y="0"/>
            <a:chExt cx="990604" cy="990600"/>
          </a:xfrm>
        </p:grpSpPr>
        <p:sp>
          <p:nvSpPr>
            <p:cNvPr id="788" name="Google Shape;78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9" name="Google Shape;78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90" name="Google Shape;790;p57"/>
          <p:cNvSpPr txBox="1"/>
          <p:nvPr/>
        </p:nvSpPr>
        <p:spPr>
          <a:xfrm>
            <a:off x="9496106" y="946149"/>
            <a:ext cx="301148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 A2</a:t>
            </a:r>
            <a:endParaRPr sz="1400" b="0" i="0" u="none" strike="noStrike" cap="none">
              <a:solidFill>
                <a:srgbClr val="000000"/>
              </a:solidFill>
              <a:latin typeface="Arial"/>
              <a:ea typeface="Arial"/>
              <a:cs typeface="Arial"/>
              <a:sym typeface="Arial"/>
            </a:endParaRPr>
          </a:p>
        </p:txBody>
      </p:sp>
      <p:sp>
        <p:nvSpPr>
          <p:cNvPr id="791" name="Google Shape;791;p57"/>
          <p:cNvSpPr/>
          <p:nvPr/>
        </p:nvSpPr>
        <p:spPr>
          <a:xfrm>
            <a:off x="11496964" y="2108200"/>
            <a:ext cx="1524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92" name="Google Shape;792;p57"/>
          <p:cNvGrpSpPr/>
          <p:nvPr/>
        </p:nvGrpSpPr>
        <p:grpSpPr>
          <a:xfrm>
            <a:off x="13021148" y="1612900"/>
            <a:ext cx="990605" cy="990600"/>
            <a:chOff x="-1" y="0"/>
            <a:chExt cx="990604" cy="990600"/>
          </a:xfrm>
        </p:grpSpPr>
        <p:sp>
          <p:nvSpPr>
            <p:cNvPr id="793" name="Google Shape;793;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94" name="Google Shape;794;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95" name="Google Shape;795;p5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900"/>
              <a:buFont typeface="Helvetica Neue"/>
              <a:buNone/>
            </a:pPr>
            <a:r>
              <a:rPr lang="en-US" sz="6900"/>
              <a:t>Git Collaboration Workflow</a:t>
            </a:r>
            <a:endParaRPr/>
          </a:p>
        </p:txBody>
      </p:sp>
      <p:sp>
        <p:nvSpPr>
          <p:cNvPr id="801" name="Google Shape;801;p5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635000" lvl="0" indent="-635000" algn="l" rtl="0">
              <a:lnSpc>
                <a:spcPct val="100000"/>
              </a:lnSpc>
              <a:spcBef>
                <a:spcPts val="0"/>
              </a:spcBef>
              <a:spcAft>
                <a:spcPts val="0"/>
              </a:spcAft>
              <a:buClr>
                <a:schemeClr val="accent5"/>
              </a:buClr>
              <a:buSzPts val="3600"/>
              <a:buFont typeface="Helvetica Neue"/>
              <a:buAutoNum type="arabicPeriod"/>
            </a:pPr>
            <a:r>
              <a:rPr lang="en-US" i="1">
                <a:solidFill>
                  <a:schemeClr val="accent5"/>
                </a:solidFill>
              </a:rPr>
              <a:t>Fork</a:t>
            </a:r>
            <a:r>
              <a:rPr lang="en-US" i="0">
                <a:solidFill>
                  <a:srgbClr val="000000"/>
                </a:solidFill>
              </a:rPr>
              <a:t> a repository to make a copy of it.</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Clone</a:t>
            </a:r>
            <a:r>
              <a:rPr lang="en-US" i="0">
                <a:solidFill>
                  <a:srgbClr val="000000"/>
                </a:solidFill>
              </a:rPr>
              <a:t> the repository you forked to your workspace.</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Do your work and </a:t>
            </a:r>
            <a:r>
              <a:rPr lang="en-US" i="1">
                <a:solidFill>
                  <a:schemeClr val="accent5"/>
                </a:solidFill>
              </a:rPr>
              <a:t>commit</a:t>
            </a:r>
            <a:r>
              <a:rPr lang="en-US" sz="3600" b="0" i="0" u="none" strike="noStrike" cap="none">
                <a:solidFill>
                  <a:srgbClr val="000000"/>
                </a:solidFill>
                <a:latin typeface="Helvetica Neue"/>
                <a:ea typeface="Helvetica Neue"/>
                <a:cs typeface="Helvetica Neue"/>
                <a:sym typeface="Helvetica Neue"/>
              </a:rPr>
              <a:t> the changes in your workspace.</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Push</a:t>
            </a:r>
            <a:r>
              <a:rPr lang="en-US" i="0">
                <a:solidFill>
                  <a:srgbClr val="000000"/>
                </a:solidFill>
              </a:rPr>
              <a:t> the repository to the server to synchronize them.</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Open a </a:t>
            </a:r>
            <a:r>
              <a:rPr lang="en-US" i="1">
                <a:solidFill>
                  <a:schemeClr val="accent5"/>
                </a:solidFill>
              </a:rPr>
              <a:t>merge request</a:t>
            </a:r>
            <a:r>
              <a:rPr lang="en-US" i="1"/>
              <a:t> </a:t>
            </a:r>
            <a:r>
              <a:rPr lang="en-US" sz="3600" b="0" i="0" u="none" strike="noStrike" cap="none">
                <a:solidFill>
                  <a:srgbClr val="000000"/>
                </a:solidFill>
                <a:latin typeface="Helvetica Neue"/>
                <a:ea typeface="Helvetica Neue"/>
                <a:cs typeface="Helvetica Neue"/>
                <a:sym typeface="Helvetica Neue"/>
              </a:rPr>
              <a:t>to origin repository .</a:t>
            </a:r>
            <a:endParaRPr/>
          </a:p>
        </p:txBody>
      </p:sp>
      <p:sp>
        <p:nvSpPr>
          <p:cNvPr id="802" name="Google Shape;802;p5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0F1A69B-6CA4-4CFE-EB5D-FC374BD1B531}"/>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EAE5308A-83CE-CC21-606B-BC07308CFC2F}"/>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F608BB66-E01A-B716-E419-06D6824AA04F}"/>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How to Submit Your Code to Gitlab</a:t>
            </a:r>
            <a:endParaRPr dirty="0">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Tools &amp; References</a:t>
            </a:r>
            <a:endParaRPr dirty="0"/>
          </a:p>
        </p:txBody>
      </p:sp>
      <p:sp>
        <p:nvSpPr>
          <p:cNvPr id="108" name="Google Shape;108;p3">
            <a:extLst>
              <a:ext uri="{FF2B5EF4-FFF2-40B4-BE49-F238E27FC236}">
                <a16:creationId xmlns:a16="http://schemas.microsoft.com/office/drawing/2014/main" id="{30C5EACB-09FB-AF82-93CD-4EC67F542EFA}"/>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a:t>
            </a:fld>
            <a:endParaRPr/>
          </a:p>
        </p:txBody>
      </p:sp>
    </p:spTree>
    <p:extLst>
      <p:ext uri="{BB962C8B-B14F-4D97-AF65-F5344CB8AC3E}">
        <p14:creationId xmlns:p14="http://schemas.microsoft.com/office/powerpoint/2010/main" val="1030442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9"/>
          <p:cNvSpPr txBox="1"/>
          <p:nvPr/>
        </p:nvSpPr>
        <p:spPr>
          <a:xfrm>
            <a:off x="1104900" y="2755900"/>
            <a:ext cx="11099800" cy="6286500"/>
          </a:xfrm>
          <a:prstGeom prst="rect">
            <a:avLst/>
          </a:prstGeom>
          <a:noFill/>
          <a:ln>
            <a:noFill/>
          </a:ln>
        </p:spPr>
        <p:txBody>
          <a:bodyPr spcFirstLastPara="1" wrap="square" lIns="50800" tIns="50800" rIns="50800" bIns="50800" anchor="t" anchorCtr="0">
            <a:normAutofit/>
          </a:bodyPr>
          <a:lstStyle/>
          <a:p>
            <a:pPr marL="302259" marR="0" lvl="0" indent="-302259" algn="l" rtl="0">
              <a:lnSpc>
                <a:spcPct val="100000"/>
              </a:lnSpc>
              <a:spcBef>
                <a:spcPts val="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clone [url]</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Clone a repository from remote server</a:t>
            </a:r>
            <a:endParaRPr sz="1400" b="0" i="0" u="none" strike="noStrike" cap="none">
              <a:solidFill>
                <a:srgbClr val="000000"/>
              </a:solidFill>
              <a:latin typeface="Arial"/>
              <a:ea typeface="Arial"/>
              <a:cs typeface="Arial"/>
              <a:sym typeface="Arial"/>
            </a:endParaRPr>
          </a:p>
          <a:p>
            <a:pPr marL="302259" marR="0" lvl="0" indent="-302259" algn="l" rtl="0">
              <a:lnSpc>
                <a:spcPct val="100000"/>
              </a:lnSpc>
              <a:spcBef>
                <a:spcPts val="280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push [url] [branch-name]</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Push committed file to remote server</a:t>
            </a:r>
            <a:endParaRPr sz="1400" b="0" i="0" u="none" strike="noStrike" cap="none">
              <a:solidFill>
                <a:srgbClr val="000000"/>
              </a:solidFill>
              <a:latin typeface="Arial"/>
              <a:ea typeface="Arial"/>
              <a:cs typeface="Arial"/>
              <a:sym typeface="Arial"/>
            </a:endParaRPr>
          </a:p>
        </p:txBody>
      </p:sp>
      <p:sp>
        <p:nvSpPr>
          <p:cNvPr id="808" name="Google Shape;808;p59"/>
          <p:cNvSpPr txBox="1"/>
          <p:nvPr/>
        </p:nvSpPr>
        <p:spPr>
          <a:xfrm>
            <a:off x="1104900" y="5969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7200"/>
              <a:buFont typeface="Helvetica Neue"/>
              <a:buNone/>
            </a:pPr>
            <a:r>
              <a:rPr lang="en-US" sz="7200" b="0" i="0" u="none" strike="noStrike" cap="none">
                <a:solidFill>
                  <a:srgbClr val="000000"/>
                </a:solidFill>
                <a:latin typeface="Helvetica Neue"/>
                <a:ea typeface="Helvetica Neue"/>
                <a:cs typeface="Helvetica Neue"/>
                <a:sym typeface="Helvetica Neue"/>
              </a:rPr>
              <a:t>Basic Git Commands (2/2)</a:t>
            </a:r>
            <a:endParaRPr sz="1400" b="0" i="0" u="none" strike="noStrike" cap="none">
              <a:solidFill>
                <a:srgbClr val="000000"/>
              </a:solidFill>
              <a:latin typeface="Arial"/>
              <a:ea typeface="Arial"/>
              <a:cs typeface="Arial"/>
              <a:sym typeface="Arial"/>
            </a:endParaRPr>
          </a:p>
        </p:txBody>
      </p:sp>
      <p:sp>
        <p:nvSpPr>
          <p:cNvPr id="809" name="Google Shape;809;p5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815" name="Google Shape;815;p6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a:t>How to Submit Your Code to Gitlab</a:t>
            </a:r>
            <a:endParaRPr>
              <a:solidFill>
                <a:srgbClr val="9A9A9A"/>
              </a:solidFill>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816" name="Google Shape;816;p6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1"/>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endParaRPr/>
          </a:p>
        </p:txBody>
      </p:sp>
      <p:sp>
        <p:nvSpPr>
          <p:cNvPr id="822" name="Google Shape;822;p6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23" name="Google Shape;823;p6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82</a:t>
            </a:fld>
            <a:endParaRPr/>
          </a:p>
        </p:txBody>
      </p:sp>
      <p:pic>
        <p:nvPicPr>
          <p:cNvPr id="824" name="Google Shape;824;p61"/>
          <p:cNvPicPr preferRelativeResize="0"/>
          <p:nvPr/>
        </p:nvPicPr>
        <p:blipFill rotWithShape="1">
          <a:blip r:embed="rId3">
            <a:alphaModFix/>
          </a:blip>
          <a:srcRect/>
          <a:stretch/>
        </p:blipFill>
        <p:spPr>
          <a:xfrm>
            <a:off x="3622831" y="2443612"/>
            <a:ext cx="5435184" cy="500036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0" name="Google Shape;830;p62"/>
          <p:cNvSpPr txBox="1">
            <a:spLocks noGrp="1"/>
          </p:cNvSpPr>
          <p:nvPr>
            <p:ph type="body" idx="1"/>
          </p:nvPr>
        </p:nvSpPr>
        <p:spPr>
          <a:xfrm>
            <a:off x="952499" y="2603500"/>
            <a:ext cx="12152751"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a:t>We have created account for you</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Account: student ID (e.g. 106012345)</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Password: student ID (e.g. 106012345)</a:t>
            </a:r>
            <a:endParaRPr/>
          </a:p>
        </p:txBody>
      </p:sp>
      <p:sp>
        <p:nvSpPr>
          <p:cNvPr id="831" name="Google Shape;831;p6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7" name="Google Shape;837;p6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38" name="Google Shape;838;p6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84</a:t>
            </a:fld>
            <a:endParaRPr/>
          </a:p>
        </p:txBody>
      </p:sp>
      <p:pic>
        <p:nvPicPr>
          <p:cNvPr id="839" name="Google Shape;839;p63" descr="一張含有 螢幕擷取畫面 的圖片&#10;&#10;自動產生的描述"/>
          <p:cNvPicPr preferRelativeResize="0"/>
          <p:nvPr/>
        </p:nvPicPr>
        <p:blipFill rotWithShape="1">
          <a:blip r:embed="rId3">
            <a:alphaModFix/>
          </a:blip>
          <a:srcRect/>
          <a:stretch/>
        </p:blipFill>
        <p:spPr>
          <a:xfrm>
            <a:off x="0" y="3940019"/>
            <a:ext cx="26189559" cy="360003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45" name="Google Shape;845;p6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46" name="Google Shape;846;p6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85</a:t>
            </a:fld>
            <a:endParaRPr/>
          </a:p>
        </p:txBody>
      </p:sp>
      <p:pic>
        <p:nvPicPr>
          <p:cNvPr id="847" name="Google Shape;847;p64" descr="一張含有 螢幕擷取畫面 的圖片&#10;&#10;自動產生的描述"/>
          <p:cNvPicPr preferRelativeResize="0"/>
          <p:nvPr/>
        </p:nvPicPr>
        <p:blipFill rotWithShape="1">
          <a:blip r:embed="rId3">
            <a:alphaModFix/>
          </a:blip>
          <a:srcRect/>
          <a:stretch/>
        </p:blipFill>
        <p:spPr>
          <a:xfrm>
            <a:off x="490719" y="2965450"/>
            <a:ext cx="12010661" cy="462186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53" name="Google Shape;853;p6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dirty="0"/>
          </a:p>
        </p:txBody>
      </p:sp>
      <p:sp>
        <p:nvSpPr>
          <p:cNvPr id="854" name="Google Shape;854;p6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86</a:t>
            </a:fld>
            <a:endParaRPr/>
          </a:p>
        </p:txBody>
      </p:sp>
      <p:pic>
        <p:nvPicPr>
          <p:cNvPr id="855" name="Google Shape;855;p65" descr="一張含有 螢幕擷取畫面 的圖片&#10;&#10;自動產生的描述"/>
          <p:cNvPicPr preferRelativeResize="0"/>
          <p:nvPr/>
        </p:nvPicPr>
        <p:blipFill rotWithShape="1">
          <a:blip r:embed="rId3">
            <a:alphaModFix/>
          </a:blip>
          <a:srcRect/>
          <a:stretch/>
        </p:blipFill>
        <p:spPr>
          <a:xfrm>
            <a:off x="1936138" y="2202543"/>
            <a:ext cx="8621369" cy="5228547"/>
          </a:xfrm>
          <a:prstGeom prst="rect">
            <a:avLst/>
          </a:prstGeom>
          <a:noFill/>
          <a:ln>
            <a:noFill/>
          </a:ln>
        </p:spPr>
      </p:pic>
      <p:sp>
        <p:nvSpPr>
          <p:cNvPr id="5" name="語音泡泡: 圓角矩形 4">
            <a:extLst>
              <a:ext uri="{FF2B5EF4-FFF2-40B4-BE49-F238E27FC236}">
                <a16:creationId xmlns:a16="http://schemas.microsoft.com/office/drawing/2014/main" id="{82A7D9DD-4103-0F47-1A5F-E36856C79AFE}"/>
              </a:ext>
            </a:extLst>
          </p:cNvPr>
          <p:cNvSpPr/>
          <p:nvPr/>
        </p:nvSpPr>
        <p:spPr>
          <a:xfrm>
            <a:off x="2845431" y="5151309"/>
            <a:ext cx="3466367" cy="1777685"/>
          </a:xfrm>
          <a:prstGeom prst="wedgeRoundRectCallout">
            <a:avLst>
              <a:gd name="adj1" fmla="val 72231"/>
              <a:gd name="adj2" fmla="val -87843"/>
              <a:gd name="adj3" fmla="val 16667"/>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solidFill>
            </a:endParaRPr>
          </a:p>
        </p:txBody>
      </p:sp>
      <p:sp>
        <p:nvSpPr>
          <p:cNvPr id="6" name="文字方塊 5">
            <a:extLst>
              <a:ext uri="{FF2B5EF4-FFF2-40B4-BE49-F238E27FC236}">
                <a16:creationId xmlns:a16="http://schemas.microsoft.com/office/drawing/2014/main" id="{B67C0DD5-EAF4-2B9B-CF5F-AC94CBAD19B1}"/>
              </a:ext>
            </a:extLst>
          </p:cNvPr>
          <p:cNvSpPr txBox="1"/>
          <p:nvPr/>
        </p:nvSpPr>
        <p:spPr>
          <a:xfrm>
            <a:off x="3027176" y="5543195"/>
            <a:ext cx="2993098" cy="1015663"/>
          </a:xfrm>
          <a:prstGeom prst="rect">
            <a:avLst/>
          </a:prstGeom>
          <a:noFill/>
        </p:spPr>
        <p:txBody>
          <a:bodyPr wrap="square" rtlCol="0">
            <a:spAutoFit/>
          </a:bodyPr>
          <a:lstStyle/>
          <a:p>
            <a:r>
              <a:rPr lang="en-US" altLang="zh-TW" sz="2000" dirty="0">
                <a:solidFill>
                  <a:schemeClr val="bg1"/>
                </a:solidFill>
              </a:rPr>
              <a:t>Username : </a:t>
            </a:r>
            <a:r>
              <a:rPr lang="en-US" altLang="zh-TW" sz="2000" dirty="0" err="1">
                <a:solidFill>
                  <a:schemeClr val="bg1"/>
                </a:solidFill>
              </a:rPr>
              <a:t>studendID</a:t>
            </a:r>
            <a:endParaRPr lang="en-US" altLang="zh-TW" sz="2000" dirty="0">
              <a:solidFill>
                <a:schemeClr val="bg1"/>
              </a:solidFill>
            </a:endParaRPr>
          </a:p>
          <a:p>
            <a:r>
              <a:rPr lang="en-US" altLang="zh-TW" sz="2000" dirty="0">
                <a:solidFill>
                  <a:schemeClr val="bg1"/>
                </a:solidFill>
              </a:rPr>
              <a:t>Email: your email </a:t>
            </a:r>
          </a:p>
          <a:p>
            <a:r>
              <a:rPr lang="en-US" altLang="zh-TW" sz="2000" dirty="0" err="1">
                <a:solidFill>
                  <a:schemeClr val="bg1"/>
                </a:solidFill>
              </a:rPr>
              <a:t>Passward</a:t>
            </a:r>
            <a:r>
              <a:rPr lang="en-US" altLang="zh-TW" sz="2000" dirty="0">
                <a:solidFill>
                  <a:schemeClr val="bg1"/>
                </a:solidFill>
              </a:rPr>
              <a:t>: </a:t>
            </a:r>
            <a:r>
              <a:rPr lang="en-US" altLang="zh-TW" sz="2000" dirty="0" err="1">
                <a:solidFill>
                  <a:schemeClr val="bg1"/>
                </a:solidFill>
              </a:rPr>
              <a:t>studentID</a:t>
            </a:r>
            <a:endParaRPr lang="zh-TW" altLang="en-US" sz="2000"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1" name="Google Shape;861;p66"/>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Clone the </a:t>
            </a:r>
            <a:r>
              <a:rPr lang="en-US" b="1"/>
              <a:t>forked</a:t>
            </a:r>
            <a:r>
              <a:rPr lang="en-US" sz="2900"/>
              <a:t> repository to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Finish your 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Commit in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Push to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Send merge request</a:t>
            </a:r>
            <a:r>
              <a:rPr lang="en-US">
                <a:solidFill>
                  <a:srgbClr val="FF2600"/>
                </a:solidFill>
              </a:rPr>
              <a:t> </a:t>
            </a:r>
            <a:r>
              <a:rPr lang="en-US">
                <a:solidFill>
                  <a:srgbClr val="262626"/>
                </a:solidFill>
              </a:rPr>
              <a:t>of </a:t>
            </a:r>
            <a:r>
              <a:rPr lang="en-US" b="1">
                <a:solidFill>
                  <a:srgbClr val="FF4D41"/>
                </a:solidFill>
              </a:rPr>
              <a:t>your branch</a:t>
            </a:r>
            <a:r>
              <a:rPr lang="en-US" sz="2900"/>
              <a:t> to our template repository</a:t>
            </a:r>
            <a:endParaRPr/>
          </a:p>
        </p:txBody>
      </p:sp>
      <p:sp>
        <p:nvSpPr>
          <p:cNvPr id="862" name="Google Shape;862;p6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8" name="Google Shape;868;p6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869" name="Google Shape;869;p6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73"/>
        <p:cNvGrpSpPr/>
        <p:nvPr/>
      </p:nvGrpSpPr>
      <p:grpSpPr>
        <a:xfrm>
          <a:off x="0" y="0"/>
          <a:ext cx="0" cy="0"/>
          <a:chOff x="0" y="0"/>
          <a:chExt cx="0" cy="0"/>
        </a:xfrm>
      </p:grpSpPr>
      <p:sp>
        <p:nvSpPr>
          <p:cNvPr id="874" name="Google Shape;874;p68"/>
          <p:cNvSpPr txBox="1">
            <a:spLocks noGrp="1"/>
          </p:cNvSpPr>
          <p:nvPr>
            <p:ph type="body" idx="1"/>
          </p:nvPr>
        </p:nvSpPr>
        <p:spPr>
          <a:xfrm>
            <a:off x="952500" y="127000"/>
            <a:ext cx="11099800" cy="7213600"/>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ECF0F1"/>
              </a:buClr>
              <a:buSzPts val="3600"/>
              <a:buFont typeface="Helvetica Neue"/>
              <a:buNone/>
            </a:pPr>
            <a:r>
              <a:rPr lang="en-US"/>
              <a:t>You can access course projects in</a:t>
            </a:r>
            <a:r>
              <a:rPr lang="en-US">
                <a:solidFill>
                  <a:srgbClr val="000000"/>
                </a:solidFill>
              </a:rPr>
              <a:t> </a:t>
            </a:r>
            <a:r>
              <a:rPr lang="en-US" u="sng">
                <a:solidFill>
                  <a:schemeClr val="hlink"/>
                </a:solidFill>
                <a:hlinkClick r:id="rId3"/>
              </a:rPr>
              <a:t>this group</a:t>
            </a:r>
            <a:br>
              <a:rPr lang="en-US"/>
            </a:br>
            <a:endParaRPr/>
          </a:p>
        </p:txBody>
      </p:sp>
      <p:sp>
        <p:nvSpPr>
          <p:cNvPr id="875" name="Google Shape;875;p6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89</a:t>
            </a:fld>
            <a:endParaRPr/>
          </a:p>
        </p:txBody>
      </p:sp>
      <p:pic>
        <p:nvPicPr>
          <p:cNvPr id="3" name="圖片 2" descr="一張含有 文字, 字型, 螢幕擷取畫面 的圖片&#10;&#10;AI 產生的內容可能不正確。">
            <a:extLst>
              <a:ext uri="{FF2B5EF4-FFF2-40B4-BE49-F238E27FC236}">
                <a16:creationId xmlns:a16="http://schemas.microsoft.com/office/drawing/2014/main" id="{8A64935B-BC6A-79C9-882A-AEAD52A222A7}"/>
              </a:ext>
            </a:extLst>
          </p:cNvPr>
          <p:cNvPicPr>
            <a:picLocks noChangeAspect="1"/>
          </p:cNvPicPr>
          <p:nvPr/>
        </p:nvPicPr>
        <p:blipFill>
          <a:blip r:embed="rId4"/>
          <a:stretch>
            <a:fillRect/>
          </a:stretch>
        </p:blipFill>
        <p:spPr>
          <a:xfrm>
            <a:off x="0" y="2833901"/>
            <a:ext cx="13054891" cy="33453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2B93AB-7991-C4EE-9DA9-29C4675AC462}"/>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0F7B3832-785F-B752-AA63-E66517F8CEC9}"/>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838F55F-875E-AEEE-F7AE-0773EAE0F4E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8FD98490-4671-76A7-D8F9-E2A2AF690575}"/>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a:t>
            </a:fld>
            <a:endParaRPr/>
          </a:p>
        </p:txBody>
      </p:sp>
    </p:spTree>
    <p:extLst>
      <p:ext uri="{BB962C8B-B14F-4D97-AF65-F5344CB8AC3E}">
        <p14:creationId xmlns:p14="http://schemas.microsoft.com/office/powerpoint/2010/main" val="1075527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0"/>
        <p:cNvGrpSpPr/>
        <p:nvPr/>
      </p:nvGrpSpPr>
      <p:grpSpPr>
        <a:xfrm>
          <a:off x="0" y="0"/>
          <a:ext cx="0" cy="0"/>
          <a:chOff x="0" y="0"/>
          <a:chExt cx="0" cy="0"/>
        </a:xfrm>
      </p:grpSpPr>
      <p:pic>
        <p:nvPicPr>
          <p:cNvPr id="3" name="圖片 2" descr="一張含有 文字, 螢幕擷取畫面, 數字, 字型 的圖片&#10;&#10;AI 產生的內容可能不正確。">
            <a:extLst>
              <a:ext uri="{FF2B5EF4-FFF2-40B4-BE49-F238E27FC236}">
                <a16:creationId xmlns:a16="http://schemas.microsoft.com/office/drawing/2014/main" id="{CF105377-5834-59D9-67B3-B9D3A48CA427}"/>
              </a:ext>
            </a:extLst>
          </p:cNvPr>
          <p:cNvPicPr>
            <a:picLocks noChangeAspect="1"/>
          </p:cNvPicPr>
          <p:nvPr/>
        </p:nvPicPr>
        <p:blipFill>
          <a:blip r:embed="rId3"/>
          <a:stretch>
            <a:fillRect/>
          </a:stretch>
        </p:blipFill>
        <p:spPr>
          <a:xfrm>
            <a:off x="577080" y="0"/>
            <a:ext cx="10547424" cy="9327061"/>
          </a:xfrm>
          <a:prstGeom prst="rect">
            <a:avLst/>
          </a:prstGeom>
        </p:spPr>
      </p:pic>
      <p:sp>
        <p:nvSpPr>
          <p:cNvPr id="882" name="Google Shape;882;p6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90</a:t>
            </a:fld>
            <a:endParaRPr/>
          </a:p>
        </p:txBody>
      </p:sp>
      <p:grpSp>
        <p:nvGrpSpPr>
          <p:cNvPr id="4" name="群組 3">
            <a:extLst>
              <a:ext uri="{FF2B5EF4-FFF2-40B4-BE49-F238E27FC236}">
                <a16:creationId xmlns:a16="http://schemas.microsoft.com/office/drawing/2014/main" id="{5CBA9499-D9A5-6803-1B7E-8AEB069F1E1E}"/>
              </a:ext>
            </a:extLst>
          </p:cNvPr>
          <p:cNvGrpSpPr/>
          <p:nvPr/>
        </p:nvGrpSpPr>
        <p:grpSpPr>
          <a:xfrm>
            <a:off x="10032522" y="1047958"/>
            <a:ext cx="2525715" cy="622303"/>
            <a:chOff x="9606559" y="1360330"/>
            <a:chExt cx="2525715" cy="622303"/>
          </a:xfrm>
        </p:grpSpPr>
        <p:sp>
          <p:nvSpPr>
            <p:cNvPr id="884" name="Google Shape;884;p69"/>
            <p:cNvSpPr/>
            <p:nvPr/>
          </p:nvSpPr>
          <p:spPr>
            <a:xfrm>
              <a:off x="9606559" y="1360330"/>
              <a:ext cx="2525715" cy="622303"/>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85" name="Google Shape;885;p69"/>
            <p:cNvSpPr txBox="1"/>
            <p:nvPr/>
          </p:nvSpPr>
          <p:spPr>
            <a:xfrm>
              <a:off x="9606574" y="1510733"/>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dirty="0">
                  <a:solidFill>
                    <a:srgbClr val="FFFFFF"/>
                  </a:solidFill>
                  <a:latin typeface="Helvetica Neue"/>
                  <a:ea typeface="Helvetica Neue"/>
                  <a:cs typeface="Helvetica Neue"/>
                  <a:sym typeface="Helvetica Neue"/>
                </a:rPr>
                <a:t>1. Click to fork</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9"/>
        <p:cNvGrpSpPr/>
        <p:nvPr/>
      </p:nvGrpSpPr>
      <p:grpSpPr>
        <a:xfrm>
          <a:off x="0" y="0"/>
          <a:ext cx="0" cy="0"/>
          <a:chOff x="0" y="0"/>
          <a:chExt cx="0" cy="0"/>
        </a:xfrm>
      </p:grpSpPr>
      <p:sp>
        <p:nvSpPr>
          <p:cNvPr id="890" name="Google Shape;890;g269857ff8b4_1_118"/>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91</a:t>
            </a:fld>
            <a:endParaRPr/>
          </a:p>
        </p:txBody>
      </p:sp>
      <p:pic>
        <p:nvPicPr>
          <p:cNvPr id="891" name="Google Shape;891;g269857ff8b4_1_118"/>
          <p:cNvPicPr preferRelativeResize="0"/>
          <p:nvPr/>
        </p:nvPicPr>
        <p:blipFill>
          <a:blip r:embed="rId3">
            <a:alphaModFix/>
          </a:blip>
          <a:stretch>
            <a:fillRect/>
          </a:stretch>
        </p:blipFill>
        <p:spPr>
          <a:xfrm>
            <a:off x="152400" y="1902165"/>
            <a:ext cx="12700000" cy="5719268"/>
          </a:xfrm>
          <a:prstGeom prst="rect">
            <a:avLst/>
          </a:prstGeom>
          <a:noFill/>
          <a:ln>
            <a:noFill/>
          </a:ln>
        </p:spPr>
      </p:pic>
      <p:grpSp>
        <p:nvGrpSpPr>
          <p:cNvPr id="892" name="Google Shape;892;g269857ff8b4_1_118"/>
          <p:cNvGrpSpPr/>
          <p:nvPr/>
        </p:nvGrpSpPr>
        <p:grpSpPr>
          <a:xfrm>
            <a:off x="3468515" y="7388569"/>
            <a:ext cx="2525742" cy="622296"/>
            <a:chOff x="-6565901" y="4648199"/>
            <a:chExt cx="2525742" cy="622296"/>
          </a:xfrm>
        </p:grpSpPr>
        <p:sp>
          <p:nvSpPr>
            <p:cNvPr id="893" name="Google Shape;893;g269857ff8b4_1_118"/>
            <p:cNvSpPr/>
            <p:nvPr/>
          </p:nvSpPr>
          <p:spPr>
            <a:xfrm>
              <a:off x="-6565901" y="4648199"/>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4" name="Google Shape;894;g269857ff8b4_1_118"/>
            <p:cNvSpPr txBox="1"/>
            <p:nvPr/>
          </p:nvSpPr>
          <p:spPr>
            <a:xfrm>
              <a:off x="-6565901" y="47244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4</a:t>
              </a:r>
              <a:r>
                <a:rPr lang="en-US" sz="2400" b="0" i="0" u="none" strike="noStrike" cap="none">
                  <a:solidFill>
                    <a:srgbClr val="FFFFFF"/>
                  </a:solidFill>
                  <a:latin typeface="Helvetica Neue"/>
                  <a:ea typeface="Helvetica Neue"/>
                  <a:cs typeface="Helvetica Neue"/>
                  <a:sym typeface="Helvetica Neue"/>
                </a:rPr>
                <a:t>. Click to fork</a:t>
              </a:r>
              <a:endParaRPr sz="1400" b="0" i="0" u="none" strike="noStrike" cap="none">
                <a:solidFill>
                  <a:srgbClr val="000000"/>
                </a:solidFill>
                <a:latin typeface="Arial"/>
                <a:ea typeface="Arial"/>
                <a:cs typeface="Arial"/>
                <a:sym typeface="Arial"/>
              </a:endParaRPr>
            </a:p>
          </p:txBody>
        </p:sp>
      </p:grpSp>
      <p:grpSp>
        <p:nvGrpSpPr>
          <p:cNvPr id="895" name="Google Shape;895;g269857ff8b4_1_118"/>
          <p:cNvGrpSpPr/>
          <p:nvPr/>
        </p:nvGrpSpPr>
        <p:grpSpPr>
          <a:xfrm>
            <a:off x="4014615" y="5915369"/>
            <a:ext cx="2525742" cy="622296"/>
            <a:chOff x="-1" y="-1"/>
            <a:chExt cx="2525742" cy="622296"/>
          </a:xfrm>
        </p:grpSpPr>
        <p:sp>
          <p:nvSpPr>
            <p:cNvPr id="896" name="Google Shape;896;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7" name="Google Shape;897;g269857ff8b4_1_118"/>
            <p:cNvSpPr txBox="1"/>
            <p:nvPr/>
          </p:nvSpPr>
          <p:spPr>
            <a:xfrm>
              <a:off x="-1" y="762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3</a:t>
              </a:r>
              <a:r>
                <a:rPr lang="en-US" sz="2400" b="0" i="0" u="none" strike="noStrike" cap="none">
                  <a:solidFill>
                    <a:srgbClr val="FFFFFF"/>
                  </a:solidFill>
                  <a:latin typeface="Helvetica Neue"/>
                  <a:ea typeface="Helvetica Neue"/>
                  <a:cs typeface="Helvetica Neue"/>
                  <a:sym typeface="Helvetica Neue"/>
                </a:rPr>
                <a:t>. Click </a:t>
              </a:r>
              <a:r>
                <a:rPr lang="en-US" sz="2400">
                  <a:solidFill>
                    <a:srgbClr val="FFFFFF"/>
                  </a:solidFill>
                  <a:latin typeface="Helvetica Neue"/>
                  <a:ea typeface="Helvetica Neue"/>
                  <a:cs typeface="Helvetica Neue"/>
                  <a:sym typeface="Helvetica Neue"/>
                </a:rPr>
                <a:t>Private</a:t>
              </a:r>
              <a:endParaRPr sz="1400" b="0" i="0" u="none" strike="noStrike" cap="none">
                <a:solidFill>
                  <a:srgbClr val="000000"/>
                </a:solidFill>
                <a:latin typeface="Arial"/>
                <a:ea typeface="Arial"/>
                <a:cs typeface="Arial"/>
                <a:sym typeface="Arial"/>
              </a:endParaRPr>
            </a:p>
          </p:txBody>
        </p:sp>
      </p:grpSp>
      <p:grpSp>
        <p:nvGrpSpPr>
          <p:cNvPr id="898" name="Google Shape;898;g269857ff8b4_1_118"/>
          <p:cNvGrpSpPr/>
          <p:nvPr/>
        </p:nvGrpSpPr>
        <p:grpSpPr>
          <a:xfrm>
            <a:off x="5906925" y="3730975"/>
            <a:ext cx="3494617" cy="622296"/>
            <a:chOff x="-1" y="-1"/>
            <a:chExt cx="2525742" cy="622296"/>
          </a:xfrm>
        </p:grpSpPr>
        <p:sp>
          <p:nvSpPr>
            <p:cNvPr id="899" name="Google Shape;899;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0" name="Google Shape;900;g269857ff8b4_1_118"/>
            <p:cNvSpPr txBox="1"/>
            <p:nvPr/>
          </p:nvSpPr>
          <p:spPr>
            <a:xfrm>
              <a:off x="-1" y="76199"/>
              <a:ext cx="22833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2</a:t>
              </a:r>
              <a:r>
                <a:rPr lang="en-US" sz="2400" b="0" i="0" u="none" strike="noStrike" cap="none">
                  <a:solidFill>
                    <a:srgbClr val="FFFFFF"/>
                  </a:solidFill>
                  <a:latin typeface="Helvetica Neue"/>
                  <a:ea typeface="Helvetica Neue"/>
                  <a:cs typeface="Helvetica Neue"/>
                  <a:sym typeface="Helvetica Neue"/>
                </a:rPr>
                <a:t>. </a:t>
              </a:r>
              <a:r>
                <a:rPr lang="en-US" sz="2400">
                  <a:solidFill>
                    <a:srgbClr val="FFFFFF"/>
                  </a:solidFill>
                  <a:latin typeface="Helvetica Neue"/>
                  <a:ea typeface="Helvetica Neue"/>
                  <a:cs typeface="Helvetica Neue"/>
                  <a:sym typeface="Helvetica Neue"/>
                </a:rPr>
                <a:t>Select your name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499"/>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04"/>
        <p:cNvGrpSpPr/>
        <p:nvPr/>
      </p:nvGrpSpPr>
      <p:grpSpPr>
        <a:xfrm>
          <a:off x="0" y="0"/>
          <a:ext cx="0" cy="0"/>
          <a:chOff x="0" y="0"/>
          <a:chExt cx="0" cy="0"/>
        </a:xfrm>
      </p:grpSpPr>
      <p:pic>
        <p:nvPicPr>
          <p:cNvPr id="905" name="Google Shape;905;p70"/>
          <p:cNvPicPr preferRelativeResize="0"/>
          <p:nvPr/>
        </p:nvPicPr>
        <p:blipFill>
          <a:blip r:embed="rId3">
            <a:alphaModFix/>
          </a:blip>
          <a:stretch>
            <a:fillRect/>
          </a:stretch>
        </p:blipFill>
        <p:spPr>
          <a:xfrm>
            <a:off x="0" y="2000238"/>
            <a:ext cx="13004800" cy="5753116"/>
          </a:xfrm>
          <a:prstGeom prst="rect">
            <a:avLst/>
          </a:prstGeom>
          <a:noFill/>
          <a:ln>
            <a:noFill/>
          </a:ln>
        </p:spPr>
      </p:pic>
      <p:sp>
        <p:nvSpPr>
          <p:cNvPr id="906" name="Google Shape;906;p7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92</a:t>
            </a:fld>
            <a:endParaRPr/>
          </a:p>
        </p:txBody>
      </p:sp>
      <p:grpSp>
        <p:nvGrpSpPr>
          <p:cNvPr id="907" name="Google Shape;907;p70"/>
          <p:cNvGrpSpPr/>
          <p:nvPr/>
        </p:nvGrpSpPr>
        <p:grpSpPr>
          <a:xfrm>
            <a:off x="2887869" y="2493307"/>
            <a:ext cx="7123201" cy="622297"/>
            <a:chOff x="-541625" y="550974"/>
            <a:chExt cx="7123200" cy="622296"/>
          </a:xfrm>
        </p:grpSpPr>
        <p:sp>
          <p:nvSpPr>
            <p:cNvPr id="908" name="Google Shape;908;p70"/>
            <p:cNvSpPr/>
            <p:nvPr/>
          </p:nvSpPr>
          <p:spPr>
            <a:xfrm>
              <a:off x="-541625" y="550974"/>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9" name="Google Shape;909;p70"/>
            <p:cNvSpPr txBox="1"/>
            <p:nvPr/>
          </p:nvSpPr>
          <p:spPr>
            <a:xfrm>
              <a:off x="-541625" y="627175"/>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5</a:t>
              </a:r>
              <a:r>
                <a:rPr lang="en-US" sz="2400" b="0" i="0" u="none" strike="noStrike" cap="none">
                  <a:solidFill>
                    <a:srgbClr val="FFFFFF"/>
                  </a:solidFill>
                  <a:latin typeface="Helvetica Neue"/>
                  <a:ea typeface="Helvetica Neue"/>
                  <a:cs typeface="Helvetica Neue"/>
                  <a:sym typeface="Helvetica Neue"/>
                </a:rPr>
                <a:t>. Check if this repository is under your account</a:t>
              </a:r>
              <a:endParaRPr sz="1400" b="0" i="0" u="none" strike="noStrike" cap="none">
                <a:solidFill>
                  <a:srgbClr val="000000"/>
                </a:solidFill>
                <a:latin typeface="Arial"/>
                <a:ea typeface="Arial"/>
                <a:cs typeface="Arial"/>
                <a:sym typeface="Arial"/>
              </a:endParaRPr>
            </a:p>
          </p:txBody>
        </p:sp>
      </p:grpSp>
      <p:grpSp>
        <p:nvGrpSpPr>
          <p:cNvPr id="910" name="Google Shape;910;p70"/>
          <p:cNvGrpSpPr/>
          <p:nvPr/>
        </p:nvGrpSpPr>
        <p:grpSpPr>
          <a:xfrm>
            <a:off x="277036" y="7020009"/>
            <a:ext cx="2798798" cy="622297"/>
            <a:chOff x="166327" y="1260649"/>
            <a:chExt cx="7123200" cy="622296"/>
          </a:xfrm>
        </p:grpSpPr>
        <p:sp>
          <p:nvSpPr>
            <p:cNvPr id="911" name="Google Shape;911;p70"/>
            <p:cNvSpPr/>
            <p:nvPr/>
          </p:nvSpPr>
          <p:spPr>
            <a:xfrm>
              <a:off x="166327" y="1260649"/>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12" name="Google Shape;912;p70"/>
            <p:cNvSpPr txBox="1"/>
            <p:nvPr/>
          </p:nvSpPr>
          <p:spPr>
            <a:xfrm>
              <a:off x="166327" y="1336850"/>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6</a:t>
              </a:r>
              <a:r>
                <a:rPr lang="en-US" sz="2400" b="0" i="0" u="none" strike="noStrike" cap="none">
                  <a:solidFill>
                    <a:srgbClr val="FFFFFF"/>
                  </a:solidFill>
                  <a:latin typeface="Helvetica Neue"/>
                  <a:ea typeface="Helvetica Neue"/>
                  <a:cs typeface="Helvetica Neue"/>
                  <a:sym typeface="Helvetica Neue"/>
                </a:rPr>
                <a:t>. Go to settings</a:t>
              </a:r>
              <a:endParaRPr sz="36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499"/>
                                        <p:tgtEl>
                                          <p:spTgt spid="9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499"/>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16"/>
        <p:cNvGrpSpPr/>
        <p:nvPr/>
      </p:nvGrpSpPr>
      <p:grpSpPr>
        <a:xfrm>
          <a:off x="0" y="0"/>
          <a:ext cx="0" cy="0"/>
          <a:chOff x="0" y="0"/>
          <a:chExt cx="0" cy="0"/>
        </a:xfrm>
      </p:grpSpPr>
      <p:pic>
        <p:nvPicPr>
          <p:cNvPr id="5" name="圖片 4" descr="一張含有 文字, 螢幕擷取畫面, 軟體, 電腦圖示 的圖片&#10;&#10;AI 產生的內容可能不正確。">
            <a:extLst>
              <a:ext uri="{FF2B5EF4-FFF2-40B4-BE49-F238E27FC236}">
                <a16:creationId xmlns:a16="http://schemas.microsoft.com/office/drawing/2014/main" id="{DABDE1C3-E18E-A7B4-B08B-925A7712EB50}"/>
              </a:ext>
            </a:extLst>
          </p:cNvPr>
          <p:cNvPicPr>
            <a:picLocks noChangeAspect="1"/>
          </p:cNvPicPr>
          <p:nvPr/>
        </p:nvPicPr>
        <p:blipFill>
          <a:blip r:embed="rId3"/>
          <a:stretch>
            <a:fillRect/>
          </a:stretch>
        </p:blipFill>
        <p:spPr>
          <a:xfrm>
            <a:off x="0" y="1189282"/>
            <a:ext cx="13004800" cy="7375036"/>
          </a:xfrm>
          <a:prstGeom prst="rect">
            <a:avLst/>
          </a:prstGeom>
        </p:spPr>
      </p:pic>
      <p:sp>
        <p:nvSpPr>
          <p:cNvPr id="918" name="Google Shape;918;p7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93</a:t>
            </a:fld>
            <a:endParaRPr/>
          </a:p>
        </p:txBody>
      </p:sp>
      <p:grpSp>
        <p:nvGrpSpPr>
          <p:cNvPr id="919" name="Google Shape;919;p71"/>
          <p:cNvGrpSpPr/>
          <p:nvPr/>
        </p:nvGrpSpPr>
        <p:grpSpPr>
          <a:xfrm>
            <a:off x="4843365" y="3429721"/>
            <a:ext cx="3673873" cy="654449"/>
            <a:chOff x="0" y="0"/>
            <a:chExt cx="3673872" cy="654448"/>
          </a:xfrm>
        </p:grpSpPr>
        <p:sp>
          <p:nvSpPr>
            <p:cNvPr id="920" name="Google Shape;920;p71"/>
            <p:cNvSpPr/>
            <p:nvPr/>
          </p:nvSpPr>
          <p:spPr>
            <a:xfrm>
              <a:off x="0" y="0"/>
              <a:ext cx="3673872" cy="654448"/>
            </a:xfrm>
            <a:custGeom>
              <a:avLst/>
              <a:gdLst/>
              <a:ahLst/>
              <a:cxnLst/>
              <a:rect l="l" t="t" r="r" b="b"/>
              <a:pathLst>
                <a:path w="21600" h="21600" extrusionOk="0">
                  <a:moveTo>
                    <a:pt x="373" y="0"/>
                  </a:moveTo>
                  <a:cubicBezTo>
                    <a:pt x="167" y="0"/>
                    <a:pt x="0" y="938"/>
                    <a:pt x="0" y="2096"/>
                  </a:cubicBezTo>
                  <a:lnTo>
                    <a:pt x="0" y="14330"/>
                  </a:lnTo>
                  <a:cubicBezTo>
                    <a:pt x="0" y="15488"/>
                    <a:pt x="167" y="16426"/>
                    <a:pt x="373" y="16426"/>
                  </a:cubicBezTo>
                  <a:lnTo>
                    <a:pt x="1937" y="16426"/>
                  </a:lnTo>
                  <a:lnTo>
                    <a:pt x="2686" y="21600"/>
                  </a:lnTo>
                  <a:lnTo>
                    <a:pt x="3432" y="16426"/>
                  </a:lnTo>
                  <a:lnTo>
                    <a:pt x="21227" y="16426"/>
                  </a:lnTo>
                  <a:cubicBezTo>
                    <a:pt x="21433" y="16426"/>
                    <a:pt x="21600" y="15488"/>
                    <a:pt x="21600" y="14330"/>
                  </a:cubicBezTo>
                  <a:lnTo>
                    <a:pt x="21600" y="2096"/>
                  </a:lnTo>
                  <a:cubicBezTo>
                    <a:pt x="21600" y="938"/>
                    <a:pt x="21433" y="0"/>
                    <a:pt x="21227" y="0"/>
                  </a:cubicBezTo>
                  <a:lnTo>
                    <a:pt x="37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21" name="Google Shape;921;p71"/>
            <p:cNvSpPr txBox="1"/>
            <p:nvPr/>
          </p:nvSpPr>
          <p:spPr>
            <a:xfrm>
              <a:off x="0" y="92273"/>
              <a:ext cx="3673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7</a:t>
              </a:r>
              <a:r>
                <a:rPr lang="en-US" sz="2400" b="0" i="0" u="none" strike="noStrike" cap="none">
                  <a:solidFill>
                    <a:srgbClr val="FFFFFF"/>
                  </a:solidFill>
                  <a:latin typeface="Helvetica Neue"/>
                  <a:ea typeface="Helvetica Neue"/>
                  <a:cs typeface="Helvetica Neue"/>
                  <a:sym typeface="Helvetica Neue"/>
                </a:rPr>
                <a:t>. Set project to private </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499"/>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25"/>
        <p:cNvGrpSpPr/>
        <p:nvPr/>
      </p:nvGrpSpPr>
      <p:grpSpPr>
        <a:xfrm>
          <a:off x="0" y="0"/>
          <a:ext cx="0" cy="0"/>
          <a:chOff x="0" y="0"/>
          <a:chExt cx="0" cy="0"/>
        </a:xfrm>
      </p:grpSpPr>
      <p:pic>
        <p:nvPicPr>
          <p:cNvPr id="3" name="圖片 2" descr="一張含有 文字, 軟體, 電腦圖示, 數字 的圖片&#10;&#10;AI 產生的內容可能不正確。">
            <a:extLst>
              <a:ext uri="{FF2B5EF4-FFF2-40B4-BE49-F238E27FC236}">
                <a16:creationId xmlns:a16="http://schemas.microsoft.com/office/drawing/2014/main" id="{A47D20DC-A6DF-9A90-26D2-C3DA0EE77607}"/>
              </a:ext>
            </a:extLst>
          </p:cNvPr>
          <p:cNvPicPr>
            <a:picLocks noChangeAspect="1"/>
          </p:cNvPicPr>
          <p:nvPr/>
        </p:nvPicPr>
        <p:blipFill>
          <a:blip r:embed="rId3"/>
          <a:stretch>
            <a:fillRect/>
          </a:stretch>
        </p:blipFill>
        <p:spPr>
          <a:xfrm>
            <a:off x="0" y="1392213"/>
            <a:ext cx="13004800" cy="5602279"/>
          </a:xfrm>
          <a:prstGeom prst="rect">
            <a:avLst/>
          </a:prstGeom>
        </p:spPr>
      </p:pic>
      <p:sp>
        <p:nvSpPr>
          <p:cNvPr id="927" name="Google Shape;927;p7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94</a:t>
            </a:fld>
            <a:endParaRPr/>
          </a:p>
        </p:txBody>
      </p:sp>
      <p:grpSp>
        <p:nvGrpSpPr>
          <p:cNvPr id="928" name="Google Shape;928;p72"/>
          <p:cNvGrpSpPr/>
          <p:nvPr/>
        </p:nvGrpSpPr>
        <p:grpSpPr>
          <a:xfrm>
            <a:off x="3569692" y="3538903"/>
            <a:ext cx="5003102" cy="654449"/>
            <a:chOff x="-1" y="92273"/>
            <a:chExt cx="5003100" cy="654448"/>
          </a:xfrm>
        </p:grpSpPr>
        <p:sp>
          <p:nvSpPr>
            <p:cNvPr id="929" name="Google Shape;929;p72"/>
            <p:cNvSpPr/>
            <p:nvPr/>
          </p:nvSpPr>
          <p:spPr>
            <a:xfrm>
              <a:off x="-1" y="92273"/>
              <a:ext cx="5003008" cy="654448"/>
            </a:xfrm>
            <a:custGeom>
              <a:avLst/>
              <a:gdLst/>
              <a:ahLst/>
              <a:cxnLst/>
              <a:rect l="l" t="t" r="r" b="b"/>
              <a:pathLst>
                <a:path w="21600" h="21600" extrusionOk="0">
                  <a:moveTo>
                    <a:pt x="274" y="0"/>
                  </a:moveTo>
                  <a:cubicBezTo>
                    <a:pt x="123" y="0"/>
                    <a:pt x="0" y="938"/>
                    <a:pt x="0" y="2096"/>
                  </a:cubicBezTo>
                  <a:lnTo>
                    <a:pt x="0" y="14330"/>
                  </a:lnTo>
                  <a:cubicBezTo>
                    <a:pt x="0" y="15488"/>
                    <a:pt x="123" y="16426"/>
                    <a:pt x="274" y="16426"/>
                  </a:cubicBezTo>
                  <a:lnTo>
                    <a:pt x="1422" y="16426"/>
                  </a:lnTo>
                  <a:lnTo>
                    <a:pt x="1972" y="21600"/>
                  </a:lnTo>
                  <a:lnTo>
                    <a:pt x="2521" y="16426"/>
                  </a:lnTo>
                  <a:lnTo>
                    <a:pt x="21326" y="16426"/>
                  </a:lnTo>
                  <a:cubicBezTo>
                    <a:pt x="21477" y="16426"/>
                    <a:pt x="21600" y="15488"/>
                    <a:pt x="21600" y="14330"/>
                  </a:cubicBezTo>
                  <a:lnTo>
                    <a:pt x="21600" y="2096"/>
                  </a:lnTo>
                  <a:cubicBezTo>
                    <a:pt x="21600" y="938"/>
                    <a:pt x="21477" y="0"/>
                    <a:pt x="21326" y="0"/>
                  </a:cubicBezTo>
                  <a:lnTo>
                    <a:pt x="2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30" name="Google Shape;930;p72"/>
            <p:cNvSpPr txBox="1"/>
            <p:nvPr/>
          </p:nvSpPr>
          <p:spPr>
            <a:xfrm>
              <a:off x="-1" y="92273"/>
              <a:ext cx="5003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dirty="0">
                  <a:solidFill>
                    <a:srgbClr val="FFFFFF"/>
                  </a:solidFill>
                  <a:latin typeface="Helvetica Neue"/>
                  <a:ea typeface="Helvetica Neue"/>
                  <a:cs typeface="Helvetica Neue"/>
                  <a:sym typeface="Helvetica Neue"/>
                </a:rPr>
                <a:t>8</a:t>
              </a:r>
              <a:r>
                <a:rPr lang="en-US" sz="2400" b="0" i="0" u="none" strike="noStrike" cap="none" dirty="0">
                  <a:solidFill>
                    <a:srgbClr val="FFFFFF"/>
                  </a:solidFill>
                  <a:latin typeface="Helvetica Neue"/>
                  <a:ea typeface="Helvetica Neue"/>
                  <a:cs typeface="Helvetica Neue"/>
                  <a:sym typeface="Helvetica Neue"/>
                </a:rPr>
                <a:t>. Scroll down and save changes</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499"/>
                                        <p:tgtEl>
                                          <p:spTgt spid="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36" name="Google Shape;936;p7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Clone the </a:t>
            </a:r>
            <a:r>
              <a:rPr lang="en-US" b="1"/>
              <a:t>forked</a:t>
            </a:r>
            <a:r>
              <a:rPr lang="en-US" sz="2900">
                <a:solidFill>
                  <a:srgbClr val="262626"/>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37" name="Google Shape;937;p7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941"/>
        <p:cNvGrpSpPr/>
        <p:nvPr/>
      </p:nvGrpSpPr>
      <p:grpSpPr>
        <a:xfrm>
          <a:off x="0" y="0"/>
          <a:ext cx="0" cy="0"/>
          <a:chOff x="0" y="0"/>
          <a:chExt cx="0" cy="0"/>
        </a:xfrm>
      </p:grpSpPr>
      <p:pic>
        <p:nvPicPr>
          <p:cNvPr id="942" name="Google Shape;942;p74"/>
          <p:cNvPicPr preferRelativeResize="0"/>
          <p:nvPr/>
        </p:nvPicPr>
        <p:blipFill>
          <a:blip r:embed="rId3">
            <a:alphaModFix/>
          </a:blip>
          <a:stretch>
            <a:fillRect/>
          </a:stretch>
        </p:blipFill>
        <p:spPr>
          <a:xfrm>
            <a:off x="1256063" y="-28399"/>
            <a:ext cx="10492682" cy="9810399"/>
          </a:xfrm>
          <a:prstGeom prst="rect">
            <a:avLst/>
          </a:prstGeom>
          <a:noFill/>
          <a:ln>
            <a:noFill/>
          </a:ln>
        </p:spPr>
      </p:pic>
      <p:sp>
        <p:nvSpPr>
          <p:cNvPr id="943" name="Google Shape;943;p7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96</a:t>
            </a:fld>
            <a:endParaRPr/>
          </a:p>
        </p:txBody>
      </p:sp>
      <p:grpSp>
        <p:nvGrpSpPr>
          <p:cNvPr id="944" name="Google Shape;944;p74"/>
          <p:cNvGrpSpPr/>
          <p:nvPr/>
        </p:nvGrpSpPr>
        <p:grpSpPr>
          <a:xfrm>
            <a:off x="6311801" y="3721439"/>
            <a:ext cx="3086102" cy="608419"/>
            <a:chOff x="130680" y="19100"/>
            <a:chExt cx="3086100" cy="608418"/>
          </a:xfrm>
        </p:grpSpPr>
        <p:sp>
          <p:nvSpPr>
            <p:cNvPr id="945" name="Google Shape;945;p74"/>
            <p:cNvSpPr/>
            <p:nvPr/>
          </p:nvSpPr>
          <p:spPr>
            <a:xfrm>
              <a:off x="461224" y="19100"/>
              <a:ext cx="2755512" cy="608418"/>
            </a:xfrm>
            <a:custGeom>
              <a:avLst/>
              <a:gdLst/>
              <a:ahLst/>
              <a:cxnLst/>
              <a:rect l="l" t="t" r="r" b="b"/>
              <a:pathLst>
                <a:path w="21600" h="21600" extrusionOk="0">
                  <a:moveTo>
                    <a:pt x="18312" y="0"/>
                  </a:moveTo>
                  <a:lnTo>
                    <a:pt x="17316" y="3931"/>
                  </a:lnTo>
                  <a:lnTo>
                    <a:pt x="498" y="3931"/>
                  </a:lnTo>
                  <a:cubicBezTo>
                    <a:pt x="223" y="3931"/>
                    <a:pt x="0" y="4940"/>
                    <a:pt x="0" y="6186"/>
                  </a:cubicBezTo>
                  <a:lnTo>
                    <a:pt x="0" y="19346"/>
                  </a:lnTo>
                  <a:cubicBezTo>
                    <a:pt x="0" y="20591"/>
                    <a:pt x="223" y="21600"/>
                    <a:pt x="498" y="21600"/>
                  </a:cubicBezTo>
                  <a:lnTo>
                    <a:pt x="21102" y="21600"/>
                  </a:lnTo>
                  <a:cubicBezTo>
                    <a:pt x="21377" y="21600"/>
                    <a:pt x="21600" y="20591"/>
                    <a:pt x="21600" y="19346"/>
                  </a:cubicBezTo>
                  <a:lnTo>
                    <a:pt x="21600" y="6186"/>
                  </a:lnTo>
                  <a:cubicBezTo>
                    <a:pt x="21600" y="4940"/>
                    <a:pt x="21377" y="3931"/>
                    <a:pt x="21102" y="3931"/>
                  </a:cubicBezTo>
                  <a:lnTo>
                    <a:pt x="19307" y="3931"/>
                  </a:lnTo>
                  <a:lnTo>
                    <a:pt x="18312"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6" name="Google Shape;946;p74"/>
            <p:cNvSpPr txBox="1"/>
            <p:nvPr/>
          </p:nvSpPr>
          <p:spPr>
            <a:xfrm>
              <a:off x="130680" y="87344"/>
              <a:ext cx="3086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1. Choose HTTPS</a:t>
              </a:r>
              <a:endParaRPr sz="3600" b="0" i="0" u="none" strike="noStrike" cap="none">
                <a:solidFill>
                  <a:srgbClr val="000000"/>
                </a:solidFill>
                <a:latin typeface="Helvetica Neue"/>
                <a:ea typeface="Helvetica Neue"/>
                <a:cs typeface="Helvetica Neue"/>
                <a:sym typeface="Helvetica Neue"/>
              </a:endParaRPr>
            </a:p>
          </p:txBody>
        </p:sp>
      </p:grpSp>
      <p:grpSp>
        <p:nvGrpSpPr>
          <p:cNvPr id="947" name="Google Shape;947;p74"/>
          <p:cNvGrpSpPr/>
          <p:nvPr/>
        </p:nvGrpSpPr>
        <p:grpSpPr>
          <a:xfrm>
            <a:off x="10249293" y="2698220"/>
            <a:ext cx="2755508" cy="621114"/>
            <a:chOff x="-1" y="-1"/>
            <a:chExt cx="2755506" cy="621112"/>
          </a:xfrm>
        </p:grpSpPr>
        <p:sp>
          <p:nvSpPr>
            <p:cNvPr id="948" name="Google Shape;948;p74"/>
            <p:cNvSpPr/>
            <p:nvPr/>
          </p:nvSpPr>
          <p:spPr>
            <a:xfrm>
              <a:off x="-1" y="-1"/>
              <a:ext cx="2755506" cy="621112"/>
            </a:xfrm>
            <a:custGeom>
              <a:avLst/>
              <a:gdLst/>
              <a:ahLst/>
              <a:cxnLst/>
              <a:rect l="l" t="t" r="r" b="b"/>
              <a:pathLst>
                <a:path w="21600" h="21600" extrusionOk="0">
                  <a:moveTo>
                    <a:pt x="498" y="0"/>
                  </a:moveTo>
                  <a:cubicBezTo>
                    <a:pt x="223" y="0"/>
                    <a:pt x="0" y="989"/>
                    <a:pt x="0" y="2208"/>
                  </a:cubicBezTo>
                  <a:lnTo>
                    <a:pt x="0" y="15099"/>
                  </a:lnTo>
                  <a:cubicBezTo>
                    <a:pt x="0" y="16319"/>
                    <a:pt x="223" y="17308"/>
                    <a:pt x="498" y="17308"/>
                  </a:cubicBezTo>
                  <a:lnTo>
                    <a:pt x="1808" y="17308"/>
                  </a:lnTo>
                  <a:lnTo>
                    <a:pt x="2800" y="21600"/>
                  </a:lnTo>
                  <a:lnTo>
                    <a:pt x="3792" y="17308"/>
                  </a:lnTo>
                  <a:lnTo>
                    <a:pt x="21102" y="17308"/>
                  </a:lnTo>
                  <a:cubicBezTo>
                    <a:pt x="21377" y="17308"/>
                    <a:pt x="21600" y="16319"/>
                    <a:pt x="21600" y="15099"/>
                  </a:cubicBezTo>
                  <a:lnTo>
                    <a:pt x="21600" y="2208"/>
                  </a:lnTo>
                  <a:cubicBezTo>
                    <a:pt x="21600" y="989"/>
                    <a:pt x="21377" y="0"/>
                    <a:pt x="21102" y="0"/>
                  </a:cubicBezTo>
                  <a:lnTo>
                    <a:pt x="49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9" name="Google Shape;949;p74"/>
            <p:cNvSpPr txBox="1"/>
            <p:nvPr/>
          </p:nvSpPr>
          <p:spPr>
            <a:xfrm>
              <a:off x="-1" y="75604"/>
              <a:ext cx="275550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Copy the link</a:t>
              </a:r>
              <a:endParaRPr sz="1400" b="0" i="0" u="none" strike="noStrike" cap="none">
                <a:solidFill>
                  <a:srgbClr val="000000"/>
                </a:solidFill>
                <a:latin typeface="Arial"/>
                <a:ea typeface="Arial"/>
                <a:cs typeface="Arial"/>
                <a:sym typeface="Arial"/>
              </a:endParaRPr>
            </a:p>
          </p:txBody>
        </p:sp>
      </p:grpSp>
      <p:pic>
        <p:nvPicPr>
          <p:cNvPr id="3" name="圖片 2">
            <a:extLst>
              <a:ext uri="{FF2B5EF4-FFF2-40B4-BE49-F238E27FC236}">
                <a16:creationId xmlns:a16="http://schemas.microsoft.com/office/drawing/2014/main" id="{D52E62C3-9E1C-C354-635E-33005B882277}"/>
              </a:ext>
            </a:extLst>
          </p:cNvPr>
          <p:cNvPicPr>
            <a:picLocks noChangeAspect="1"/>
          </p:cNvPicPr>
          <p:nvPr/>
        </p:nvPicPr>
        <p:blipFill>
          <a:blip r:embed="rId4"/>
          <a:stretch>
            <a:fillRect/>
          </a:stretch>
        </p:blipFill>
        <p:spPr>
          <a:xfrm>
            <a:off x="2582804" y="49657"/>
            <a:ext cx="706669" cy="2274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499"/>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499"/>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You use Windows</a:t>
            </a:r>
            <a:endParaRPr/>
          </a:p>
        </p:txBody>
      </p:sp>
      <p:pic>
        <p:nvPicPr>
          <p:cNvPr id="955" name="Google Shape;955;p75" descr="圖片 1"/>
          <p:cNvPicPr preferRelativeResize="0"/>
          <p:nvPr/>
        </p:nvPicPr>
        <p:blipFill rotWithShape="1">
          <a:blip r:embed="rId3">
            <a:alphaModFix/>
          </a:blip>
          <a:srcRect/>
          <a:stretch/>
        </p:blipFill>
        <p:spPr>
          <a:xfrm>
            <a:off x="1" y="2869145"/>
            <a:ext cx="7420389" cy="5208055"/>
          </a:xfrm>
          <a:prstGeom prst="rect">
            <a:avLst/>
          </a:prstGeom>
          <a:noFill/>
          <a:ln>
            <a:noFill/>
          </a:ln>
        </p:spPr>
      </p:pic>
      <p:pic>
        <p:nvPicPr>
          <p:cNvPr id="956" name="Google Shape;956;p75" descr="圖片 2"/>
          <p:cNvPicPr preferRelativeResize="0"/>
          <p:nvPr/>
        </p:nvPicPr>
        <p:blipFill rotWithShape="1">
          <a:blip r:embed="rId4">
            <a:alphaModFix/>
          </a:blip>
          <a:srcRect/>
          <a:stretch/>
        </p:blipFill>
        <p:spPr>
          <a:xfrm>
            <a:off x="7815174" y="5215466"/>
            <a:ext cx="5189626" cy="2861734"/>
          </a:xfrm>
          <a:prstGeom prst="rect">
            <a:avLst/>
          </a:prstGeom>
          <a:noFill/>
          <a:ln>
            <a:noFill/>
          </a:ln>
        </p:spPr>
      </p:pic>
      <p:pic>
        <p:nvPicPr>
          <p:cNvPr id="957" name="Google Shape;957;p75" descr="圖片 4"/>
          <p:cNvPicPr preferRelativeResize="0"/>
          <p:nvPr/>
        </p:nvPicPr>
        <p:blipFill rotWithShape="1">
          <a:blip r:embed="rId5">
            <a:alphaModFix/>
          </a:blip>
          <a:srcRect/>
          <a:stretch/>
        </p:blipFill>
        <p:spPr>
          <a:xfrm>
            <a:off x="8246533" y="3312583"/>
            <a:ext cx="1524001" cy="1435101"/>
          </a:xfrm>
          <a:prstGeom prst="rect">
            <a:avLst/>
          </a:prstGeom>
          <a:noFill/>
          <a:ln>
            <a:noFill/>
          </a:ln>
        </p:spPr>
      </p:pic>
      <p:sp>
        <p:nvSpPr>
          <p:cNvPr id="958" name="Google Shape;958;p7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62"/>
        <p:cNvGrpSpPr/>
        <p:nvPr/>
      </p:nvGrpSpPr>
      <p:grpSpPr>
        <a:xfrm>
          <a:off x="0" y="0"/>
          <a:ext cx="0" cy="0"/>
          <a:chOff x="0" y="0"/>
          <a:chExt cx="0" cy="0"/>
        </a:xfrm>
      </p:grpSpPr>
      <p:pic>
        <p:nvPicPr>
          <p:cNvPr id="963" name="Google Shape;963;p76"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64" name="Google Shape;964;p76"/>
          <p:cNvGrpSpPr/>
          <p:nvPr/>
        </p:nvGrpSpPr>
        <p:grpSpPr>
          <a:xfrm>
            <a:off x="367057" y="190498"/>
            <a:ext cx="5199862" cy="648895"/>
            <a:chOff x="-1" y="-1"/>
            <a:chExt cx="5199860" cy="648893"/>
          </a:xfrm>
        </p:grpSpPr>
        <p:sp>
          <p:nvSpPr>
            <p:cNvPr id="965" name="Google Shape;965;p76"/>
            <p:cNvSpPr/>
            <p:nvPr/>
          </p:nvSpPr>
          <p:spPr>
            <a:xfrm>
              <a:off x="0" y="-1"/>
              <a:ext cx="5199859" cy="648893"/>
            </a:xfrm>
            <a:custGeom>
              <a:avLst/>
              <a:gdLst/>
              <a:ahLst/>
              <a:cxnLst/>
              <a:rect l="l" t="t" r="r" b="b"/>
              <a:pathLst>
                <a:path w="21600" h="21600" extrusionOk="0">
                  <a:moveTo>
                    <a:pt x="264" y="0"/>
                  </a:moveTo>
                  <a:cubicBezTo>
                    <a:pt x="118" y="0"/>
                    <a:pt x="0" y="946"/>
                    <a:pt x="0" y="2114"/>
                  </a:cubicBezTo>
                  <a:lnTo>
                    <a:pt x="0" y="14453"/>
                  </a:lnTo>
                  <a:cubicBezTo>
                    <a:pt x="0" y="15620"/>
                    <a:pt x="118" y="16567"/>
                    <a:pt x="264" y="16567"/>
                  </a:cubicBezTo>
                  <a:lnTo>
                    <a:pt x="818" y="16567"/>
                  </a:lnTo>
                  <a:lnTo>
                    <a:pt x="1345" y="21600"/>
                  </a:lnTo>
                  <a:lnTo>
                    <a:pt x="1871" y="16567"/>
                  </a:lnTo>
                  <a:lnTo>
                    <a:pt x="21336" y="16567"/>
                  </a:lnTo>
                  <a:cubicBezTo>
                    <a:pt x="21482" y="16567"/>
                    <a:pt x="21600" y="15620"/>
                    <a:pt x="21600" y="14453"/>
                  </a:cubicBezTo>
                  <a:lnTo>
                    <a:pt x="21600" y="2114"/>
                  </a:lnTo>
                  <a:cubicBezTo>
                    <a:pt x="21600" y="946"/>
                    <a:pt x="21482" y="0"/>
                    <a:pt x="21336" y="0"/>
                  </a:cubicBezTo>
                  <a:lnTo>
                    <a:pt x="26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6" name="Google Shape;966;p76"/>
            <p:cNvSpPr txBox="1"/>
            <p:nvPr/>
          </p:nvSpPr>
          <p:spPr>
            <a:xfrm>
              <a:off x="-1" y="89495"/>
              <a:ext cx="519986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Create a folder to put your repos</a:t>
              </a:r>
              <a:endParaRPr sz="1400" b="0" i="0" u="none" strike="noStrike" cap="none">
                <a:solidFill>
                  <a:srgbClr val="000000"/>
                </a:solidFill>
                <a:latin typeface="Arial"/>
                <a:ea typeface="Arial"/>
                <a:cs typeface="Arial"/>
                <a:sym typeface="Arial"/>
              </a:endParaRPr>
            </a:p>
          </p:txBody>
        </p:sp>
      </p:grpSp>
      <p:grpSp>
        <p:nvGrpSpPr>
          <p:cNvPr id="967" name="Google Shape;967;p76"/>
          <p:cNvGrpSpPr/>
          <p:nvPr/>
        </p:nvGrpSpPr>
        <p:grpSpPr>
          <a:xfrm>
            <a:off x="5370859" y="1117600"/>
            <a:ext cx="3772696" cy="637383"/>
            <a:chOff x="0" y="0"/>
            <a:chExt cx="3772695" cy="637382"/>
          </a:xfrm>
        </p:grpSpPr>
        <p:sp>
          <p:nvSpPr>
            <p:cNvPr id="968" name="Google Shape;968;p76"/>
            <p:cNvSpPr/>
            <p:nvPr/>
          </p:nvSpPr>
          <p:spPr>
            <a:xfrm>
              <a:off x="0" y="0"/>
              <a:ext cx="3772695" cy="637382"/>
            </a:xfrm>
            <a:custGeom>
              <a:avLst/>
              <a:gdLst/>
              <a:ahLst/>
              <a:cxnLst/>
              <a:rect l="l" t="t" r="r" b="b"/>
              <a:pathLst>
                <a:path w="21600" h="21600" extrusionOk="0">
                  <a:moveTo>
                    <a:pt x="1866" y="0"/>
                  </a:moveTo>
                  <a:lnTo>
                    <a:pt x="1141" y="4734"/>
                  </a:lnTo>
                  <a:lnTo>
                    <a:pt x="364" y="4734"/>
                  </a:lnTo>
                  <a:cubicBezTo>
                    <a:pt x="163" y="4734"/>
                    <a:pt x="0" y="5698"/>
                    <a:pt x="0" y="6886"/>
                  </a:cubicBezTo>
                  <a:lnTo>
                    <a:pt x="0" y="19448"/>
                  </a:lnTo>
                  <a:cubicBezTo>
                    <a:pt x="0" y="20637"/>
                    <a:pt x="163" y="21600"/>
                    <a:pt x="364" y="21600"/>
                  </a:cubicBezTo>
                  <a:lnTo>
                    <a:pt x="21236" y="21600"/>
                  </a:lnTo>
                  <a:cubicBezTo>
                    <a:pt x="21437" y="21600"/>
                    <a:pt x="21600" y="20637"/>
                    <a:pt x="21600" y="19448"/>
                  </a:cubicBezTo>
                  <a:lnTo>
                    <a:pt x="21600" y="6886"/>
                  </a:lnTo>
                  <a:cubicBezTo>
                    <a:pt x="21600" y="5698"/>
                    <a:pt x="21437" y="4734"/>
                    <a:pt x="21236" y="4734"/>
                  </a:cubicBezTo>
                  <a:lnTo>
                    <a:pt x="2593" y="4734"/>
                  </a:lnTo>
                  <a:lnTo>
                    <a:pt x="1866"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9" name="Google Shape;969;p76"/>
            <p:cNvSpPr txBox="1"/>
            <p:nvPr/>
          </p:nvSpPr>
          <p:spPr>
            <a:xfrm>
              <a:off x="0" y="83740"/>
              <a:ext cx="377269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Type "git clone {URL}"</a:t>
              </a:r>
              <a:endParaRPr sz="1400" b="0" i="0" u="none" strike="noStrike" cap="none">
                <a:solidFill>
                  <a:srgbClr val="000000"/>
                </a:solidFill>
                <a:latin typeface="Arial"/>
                <a:ea typeface="Arial"/>
                <a:cs typeface="Arial"/>
                <a:sym typeface="Arial"/>
              </a:endParaRPr>
            </a:p>
          </p:txBody>
        </p:sp>
      </p:grpSp>
      <p:grpSp>
        <p:nvGrpSpPr>
          <p:cNvPr id="970" name="Google Shape;970;p76"/>
          <p:cNvGrpSpPr/>
          <p:nvPr/>
        </p:nvGrpSpPr>
        <p:grpSpPr>
          <a:xfrm>
            <a:off x="1497357" y="2336800"/>
            <a:ext cx="6113071" cy="637383"/>
            <a:chOff x="-1" y="0"/>
            <a:chExt cx="6113069" cy="637382"/>
          </a:xfrm>
        </p:grpSpPr>
        <p:sp>
          <p:nvSpPr>
            <p:cNvPr id="971" name="Google Shape;971;p76"/>
            <p:cNvSpPr/>
            <p:nvPr/>
          </p:nvSpPr>
          <p:spPr>
            <a:xfrm>
              <a:off x="-1" y="0"/>
              <a:ext cx="6113069" cy="637382"/>
            </a:xfrm>
            <a:custGeom>
              <a:avLst/>
              <a:gdLst/>
              <a:ahLst/>
              <a:cxnLst/>
              <a:rect l="l" t="t" r="r" b="b"/>
              <a:pathLst>
                <a:path w="21600" h="21600" extrusionOk="0">
                  <a:moveTo>
                    <a:pt x="1151" y="0"/>
                  </a:moveTo>
                  <a:lnTo>
                    <a:pt x="704" y="4734"/>
                  </a:lnTo>
                  <a:lnTo>
                    <a:pt x="224" y="4734"/>
                  </a:lnTo>
                  <a:cubicBezTo>
                    <a:pt x="100" y="4734"/>
                    <a:pt x="0" y="5698"/>
                    <a:pt x="0" y="6886"/>
                  </a:cubicBezTo>
                  <a:lnTo>
                    <a:pt x="0" y="19448"/>
                  </a:lnTo>
                  <a:cubicBezTo>
                    <a:pt x="0" y="20637"/>
                    <a:pt x="100" y="21600"/>
                    <a:pt x="224" y="21600"/>
                  </a:cubicBezTo>
                  <a:lnTo>
                    <a:pt x="21376" y="21600"/>
                  </a:lnTo>
                  <a:cubicBezTo>
                    <a:pt x="21500" y="21600"/>
                    <a:pt x="21600" y="20637"/>
                    <a:pt x="21600" y="19448"/>
                  </a:cubicBezTo>
                  <a:lnTo>
                    <a:pt x="21600" y="6886"/>
                  </a:lnTo>
                  <a:cubicBezTo>
                    <a:pt x="21600" y="5698"/>
                    <a:pt x="21500" y="4734"/>
                    <a:pt x="21376" y="4734"/>
                  </a:cubicBezTo>
                  <a:lnTo>
                    <a:pt x="1600" y="4734"/>
                  </a:lnTo>
                  <a:lnTo>
                    <a:pt x="1151"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72" name="Google Shape;972;p76"/>
            <p:cNvSpPr txBox="1"/>
            <p:nvPr/>
          </p:nvSpPr>
          <p:spPr>
            <a:xfrm>
              <a:off x="-1" y="83740"/>
              <a:ext cx="6113069"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The repo has been successfully cloned</a:t>
              </a:r>
              <a:endParaRPr sz="1400" b="0" i="0" u="none" strike="noStrike" cap="none">
                <a:solidFill>
                  <a:srgbClr val="000000"/>
                </a:solidFill>
                <a:latin typeface="Arial"/>
                <a:ea typeface="Arial"/>
                <a:cs typeface="Arial"/>
                <a:sym typeface="Arial"/>
              </a:endParaRPr>
            </a:p>
          </p:txBody>
        </p:sp>
      </p:grpSp>
      <p:sp>
        <p:nvSpPr>
          <p:cNvPr id="973" name="Google Shape;973;p7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499"/>
                                        <p:tgtEl>
                                          <p:spTgt spid="9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0"/>
                                        </p:tgtEl>
                                        <p:attrNameLst>
                                          <p:attrName>style.visibility</p:attrName>
                                        </p:attrNameLst>
                                      </p:cBhvr>
                                      <p:to>
                                        <p:strVal val="visible"/>
                                      </p:to>
                                    </p:set>
                                    <p:animEffect transition="in" filter="fade">
                                      <p:cBhvr>
                                        <p:cTn id="17" dur="499"/>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79" name="Google Shape;979;p7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80" name="Google Shape;980;p7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1217</TotalTime>
  <Words>3090</Words>
  <Application>Microsoft Office PowerPoint</Application>
  <PresentationFormat>自訂</PresentationFormat>
  <Paragraphs>631</Paragraphs>
  <Slides>124</Slides>
  <Notes>102</Notes>
  <HiddenSlides>12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124</vt:i4>
      </vt:variant>
    </vt:vector>
  </HeadingPairs>
  <TitlesOfParts>
    <vt:vector size="131" baseType="lpstr">
      <vt:lpstr>Helvetica Neue Light</vt:lpstr>
      <vt:lpstr>Helvetica Neue</vt:lpstr>
      <vt:lpstr>Courier</vt:lpstr>
      <vt:lpstr>Avenir</vt:lpstr>
      <vt:lpstr>Arial Unicode MS</vt:lpstr>
      <vt:lpstr>Arial</vt:lpstr>
      <vt:lpstr>White</vt:lpstr>
      <vt:lpstr>Lab 00 How to Survive &amp; Introduction to Git</vt:lpstr>
      <vt:lpstr>Notice</vt:lpstr>
      <vt:lpstr>Teaching Assistants</vt:lpstr>
      <vt:lpstr>How to Find Us?</vt:lpstr>
      <vt:lpstr>If I have Question?</vt:lpstr>
      <vt:lpstr>If I have Question?</vt:lpstr>
      <vt:lpstr>Today’s exercise</vt:lpstr>
      <vt:lpstr>Outline</vt:lpstr>
      <vt:lpstr>Outline</vt:lpstr>
      <vt:lpstr>The Policy of Labs</vt:lpstr>
      <vt:lpstr>Grading Example</vt:lpstr>
      <vt:lpstr>Outline</vt:lpstr>
      <vt:lpstr>Why should we use version control?</vt:lpstr>
      <vt:lpstr>We want to track what we did and when we did it.</vt:lpstr>
      <vt:lpstr>Why use version control system?</vt:lpstr>
      <vt:lpstr>Students’ VCS</vt:lpstr>
      <vt:lpstr>Git</vt:lpstr>
      <vt:lpstr>Git</vt:lpstr>
      <vt:lpstr>PowerPoint 簡報</vt:lpstr>
      <vt:lpstr>Outline</vt:lpstr>
      <vt:lpstr>Git VCS (1/2)</vt:lpstr>
      <vt:lpstr>PowerPoint 簡報</vt:lpstr>
      <vt:lpstr>Basic Git Commands</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Collaboration</vt:lpstr>
      <vt:lpstr>Collaboration Workflows (1/2)</vt:lpstr>
      <vt:lpstr>Collaboration Workflows (2/2)</vt:lpstr>
      <vt:lpstr>Collaboration Workflows (2/2)</vt:lpstr>
      <vt:lpstr>Collaboration Workflows (2/2)</vt:lpstr>
      <vt:lpstr>Collaboration Workflows (2/2)</vt:lpstr>
      <vt:lpstr>Collaboration Workflows (2/2)</vt:lpstr>
      <vt:lpstr>Something went wrong.</vt:lpstr>
      <vt:lpstr>Authentication Failed</vt:lpstr>
      <vt:lpstr>Why Authentication Failed?</vt:lpstr>
      <vt:lpstr>Collaboration Workflow</vt:lpstr>
      <vt:lpstr>PowerPoint 簡報</vt:lpstr>
      <vt:lpstr>PowerPoint 簡報</vt:lpstr>
      <vt:lpstr>PowerPoint 簡報</vt:lpstr>
      <vt:lpstr>PowerPoint 簡報</vt:lpstr>
      <vt:lpstr>PowerPoint 簡報</vt:lpstr>
      <vt:lpstr>Git Collaboration Workflow</vt:lpstr>
      <vt:lpstr>PowerPoint 簡報</vt:lpstr>
      <vt:lpstr>Outline</vt:lpstr>
      <vt:lpstr>PowerPoint 簡報</vt:lpstr>
      <vt:lpstr>Gitlab</vt:lpstr>
      <vt:lpstr>Gitlab</vt:lpstr>
      <vt:lpstr>Gitlab</vt:lpstr>
      <vt:lpstr>Gitlab</vt:lpstr>
      <vt:lpstr>Workflow</vt:lpstr>
      <vt:lpstr>Workflow</vt:lpstr>
      <vt:lpstr>PowerPoint 簡報</vt:lpstr>
      <vt:lpstr>PowerPoint 簡報</vt:lpstr>
      <vt:lpstr>PowerPoint 簡報</vt:lpstr>
      <vt:lpstr>PowerPoint 簡報</vt:lpstr>
      <vt:lpstr>PowerPoint 簡報</vt:lpstr>
      <vt:lpstr>PowerPoint 簡報</vt:lpstr>
      <vt:lpstr>Workflow</vt:lpstr>
      <vt:lpstr>PowerPoint 簡報</vt:lpstr>
      <vt:lpstr>If You use Windows</vt:lpstr>
      <vt:lpstr>PowerPoint 簡報</vt:lpstr>
      <vt:lpstr>Workflow</vt:lpstr>
      <vt:lpstr>PowerPoint 簡報</vt:lpstr>
      <vt:lpstr>PowerPoint 簡報</vt:lpstr>
      <vt:lpstr>Workflow</vt:lpstr>
      <vt:lpstr>PowerPoint 簡報</vt:lpstr>
      <vt:lpstr>Workflow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Tools</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 Chiang</dc:creator>
  <cp:lastModifiedBy>卲哲 馮</cp:lastModifiedBy>
  <cp:revision>9</cp:revision>
  <dcterms:modified xsi:type="dcterms:W3CDTF">2025-02-20T05:17:08Z</dcterms:modified>
</cp:coreProperties>
</file>